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57" r:id="rId4"/>
    <p:sldId id="258" r:id="rId5"/>
    <p:sldId id="260" r:id="rId6"/>
    <p:sldId id="261" r:id="rId7"/>
    <p:sldId id="262" r:id="rId8"/>
    <p:sldId id="263" r:id="rId9"/>
    <p:sldId id="266" r:id="rId10"/>
    <p:sldId id="264"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3269" autoAdjust="0"/>
  </p:normalViewPr>
  <p:slideViewPr>
    <p:cSldViewPr snapToGrid="0">
      <p:cViewPr varScale="1">
        <p:scale>
          <a:sx n="63" d="100"/>
          <a:sy n="63" d="100"/>
        </p:scale>
        <p:origin x="792" y="22"/>
      </p:cViewPr>
      <p:guideLst/>
    </p:cSldViewPr>
  </p:slideViewPr>
  <p:outlineViewPr>
    <p:cViewPr>
      <p:scale>
        <a:sx n="33" d="100"/>
        <a:sy n="33" d="100"/>
      </p:scale>
      <p:origin x="0" y="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15T06:26:25.416"/>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15T06:26:25.762"/>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15T06:26:28.98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585A4-3D4E-45EB-AE32-78030BB85F26}" type="datetimeFigureOut">
              <a:rPr lang="en-GB" smtClean="0"/>
              <a:t>11/09/2022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E58E4-159E-4ADD-899A-07DCBAEBC35D}" type="slidenum">
              <a:rPr lang="en-GB" smtClean="0"/>
              <a:t>‹#›</a:t>
            </a:fld>
            <a:endParaRPr lang="en-GB"/>
          </a:p>
        </p:txBody>
      </p:sp>
    </p:spTree>
    <p:extLst>
      <p:ext uri="{BB962C8B-B14F-4D97-AF65-F5344CB8AC3E}">
        <p14:creationId xmlns:p14="http://schemas.microsoft.com/office/powerpoint/2010/main" val="914437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5E57-F7DB-4316-B652-9BD30DF91D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F70917-A192-44F7-A9D8-95428A5A86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4EDBB5-34D8-4654-90E0-EC7C5C4D6FAA}"/>
              </a:ext>
            </a:extLst>
          </p:cNvPr>
          <p:cNvSpPr>
            <a:spLocks noGrp="1"/>
          </p:cNvSpPr>
          <p:nvPr>
            <p:ph type="dt" sz="half" idx="10"/>
          </p:nvPr>
        </p:nvSpPr>
        <p:spPr/>
        <p:txBody>
          <a:bodyPr/>
          <a:lstStyle/>
          <a:p>
            <a:fld id="{C3E07EFF-F05F-4CC7-8F15-35C26C683C16}" type="datetime1">
              <a:rPr lang="en-GB" smtClean="0"/>
              <a:t>11/09/2022</a:t>
            </a:fld>
            <a:endParaRPr lang="en-GB"/>
          </a:p>
        </p:txBody>
      </p:sp>
      <p:sp>
        <p:nvSpPr>
          <p:cNvPr id="5" name="Footer Placeholder 4">
            <a:extLst>
              <a:ext uri="{FF2B5EF4-FFF2-40B4-BE49-F238E27FC236}">
                <a16:creationId xmlns:a16="http://schemas.microsoft.com/office/drawing/2014/main" id="{18147DC6-0172-4C5E-AF93-527CFEEA3547}"/>
              </a:ext>
            </a:extLst>
          </p:cNvPr>
          <p:cNvSpPr>
            <a:spLocks noGrp="1"/>
          </p:cNvSpPr>
          <p:nvPr>
            <p:ph type="ftr" sz="quarter" idx="11"/>
          </p:nvPr>
        </p:nvSpPr>
        <p:spPr/>
        <p:txBody>
          <a:bodyPr/>
          <a:lstStyle/>
          <a:p>
            <a:r>
              <a:rPr lang="en-GB" smtClean="0"/>
              <a:t>Saja Almodhafar</a:t>
            </a:r>
            <a:endParaRPr lang="en-GB"/>
          </a:p>
        </p:txBody>
      </p:sp>
      <p:sp>
        <p:nvSpPr>
          <p:cNvPr id="6" name="Slide Number Placeholder 5">
            <a:extLst>
              <a:ext uri="{FF2B5EF4-FFF2-40B4-BE49-F238E27FC236}">
                <a16:creationId xmlns:a16="http://schemas.microsoft.com/office/drawing/2014/main" id="{98DF3383-24E8-4926-90BE-79AF8ED3A509}"/>
              </a:ext>
            </a:extLst>
          </p:cNvPr>
          <p:cNvSpPr>
            <a:spLocks noGrp="1"/>
          </p:cNvSpPr>
          <p:nvPr>
            <p:ph type="sldNum" sz="quarter" idx="12"/>
          </p:nvPr>
        </p:nvSpPr>
        <p:spPr/>
        <p:txBody>
          <a:bodyPr/>
          <a:lstStyle/>
          <a:p>
            <a:fld id="{E341F082-6CBB-4514-8E92-582AC0E64DC8}" type="slidenum">
              <a:rPr lang="en-GB" smtClean="0"/>
              <a:t>‹#›</a:t>
            </a:fld>
            <a:endParaRPr lang="en-GB"/>
          </a:p>
        </p:txBody>
      </p:sp>
    </p:spTree>
    <p:extLst>
      <p:ext uri="{BB962C8B-B14F-4D97-AF65-F5344CB8AC3E}">
        <p14:creationId xmlns:p14="http://schemas.microsoft.com/office/powerpoint/2010/main" val="78136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5750-942D-4A21-8ECD-02500F5D8B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95ECB9-0BB3-4252-A1BC-D582CE1A0E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487133-2AF2-4456-93E0-A020A772936E}"/>
              </a:ext>
            </a:extLst>
          </p:cNvPr>
          <p:cNvSpPr>
            <a:spLocks noGrp="1"/>
          </p:cNvSpPr>
          <p:nvPr>
            <p:ph type="dt" sz="half" idx="10"/>
          </p:nvPr>
        </p:nvSpPr>
        <p:spPr/>
        <p:txBody>
          <a:bodyPr/>
          <a:lstStyle/>
          <a:p>
            <a:fld id="{71944188-96F2-4E48-8C58-BDD6D4AF6805}" type="datetime1">
              <a:rPr lang="en-GB" smtClean="0"/>
              <a:t>11/09/2022</a:t>
            </a:fld>
            <a:endParaRPr lang="en-GB"/>
          </a:p>
        </p:txBody>
      </p:sp>
      <p:sp>
        <p:nvSpPr>
          <p:cNvPr id="5" name="Footer Placeholder 4">
            <a:extLst>
              <a:ext uri="{FF2B5EF4-FFF2-40B4-BE49-F238E27FC236}">
                <a16:creationId xmlns:a16="http://schemas.microsoft.com/office/drawing/2014/main" id="{57840FE4-CF47-4A93-A7C2-B73F70CA7544}"/>
              </a:ext>
            </a:extLst>
          </p:cNvPr>
          <p:cNvSpPr>
            <a:spLocks noGrp="1"/>
          </p:cNvSpPr>
          <p:nvPr>
            <p:ph type="ftr" sz="quarter" idx="11"/>
          </p:nvPr>
        </p:nvSpPr>
        <p:spPr/>
        <p:txBody>
          <a:bodyPr/>
          <a:lstStyle/>
          <a:p>
            <a:r>
              <a:rPr lang="en-GB" smtClean="0"/>
              <a:t>Saja Almodhafar</a:t>
            </a:r>
            <a:endParaRPr lang="en-GB"/>
          </a:p>
        </p:txBody>
      </p:sp>
      <p:sp>
        <p:nvSpPr>
          <p:cNvPr id="6" name="Slide Number Placeholder 5">
            <a:extLst>
              <a:ext uri="{FF2B5EF4-FFF2-40B4-BE49-F238E27FC236}">
                <a16:creationId xmlns:a16="http://schemas.microsoft.com/office/drawing/2014/main" id="{CA962C8B-C660-4C2E-9B19-6A73FBEB5454}"/>
              </a:ext>
            </a:extLst>
          </p:cNvPr>
          <p:cNvSpPr>
            <a:spLocks noGrp="1"/>
          </p:cNvSpPr>
          <p:nvPr>
            <p:ph type="sldNum" sz="quarter" idx="12"/>
          </p:nvPr>
        </p:nvSpPr>
        <p:spPr/>
        <p:txBody>
          <a:bodyPr/>
          <a:lstStyle/>
          <a:p>
            <a:fld id="{E341F082-6CBB-4514-8E92-582AC0E64DC8}" type="slidenum">
              <a:rPr lang="en-GB" smtClean="0"/>
              <a:t>‹#›</a:t>
            </a:fld>
            <a:endParaRPr lang="en-GB"/>
          </a:p>
        </p:txBody>
      </p:sp>
    </p:spTree>
    <p:extLst>
      <p:ext uri="{BB962C8B-B14F-4D97-AF65-F5344CB8AC3E}">
        <p14:creationId xmlns:p14="http://schemas.microsoft.com/office/powerpoint/2010/main" val="49046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15F6C9-FB2E-436C-8C23-159B5645A6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1744C5-2CD1-4DDD-BBFF-1FAB7A528A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2A115A-784C-47C6-ACB8-F2EC34D65E88}"/>
              </a:ext>
            </a:extLst>
          </p:cNvPr>
          <p:cNvSpPr>
            <a:spLocks noGrp="1"/>
          </p:cNvSpPr>
          <p:nvPr>
            <p:ph type="dt" sz="half" idx="10"/>
          </p:nvPr>
        </p:nvSpPr>
        <p:spPr/>
        <p:txBody>
          <a:bodyPr/>
          <a:lstStyle/>
          <a:p>
            <a:fld id="{CDDC4814-9CA6-4535-AD7E-E8942268F75E}" type="datetime1">
              <a:rPr lang="en-GB" smtClean="0"/>
              <a:t>11/09/2022</a:t>
            </a:fld>
            <a:endParaRPr lang="en-GB"/>
          </a:p>
        </p:txBody>
      </p:sp>
      <p:sp>
        <p:nvSpPr>
          <p:cNvPr id="5" name="Footer Placeholder 4">
            <a:extLst>
              <a:ext uri="{FF2B5EF4-FFF2-40B4-BE49-F238E27FC236}">
                <a16:creationId xmlns:a16="http://schemas.microsoft.com/office/drawing/2014/main" id="{9FC86B48-2999-4104-9D0E-97DB53569460}"/>
              </a:ext>
            </a:extLst>
          </p:cNvPr>
          <p:cNvSpPr>
            <a:spLocks noGrp="1"/>
          </p:cNvSpPr>
          <p:nvPr>
            <p:ph type="ftr" sz="quarter" idx="11"/>
          </p:nvPr>
        </p:nvSpPr>
        <p:spPr/>
        <p:txBody>
          <a:bodyPr/>
          <a:lstStyle/>
          <a:p>
            <a:r>
              <a:rPr lang="en-GB" smtClean="0"/>
              <a:t>Saja Almodhafar</a:t>
            </a:r>
            <a:endParaRPr lang="en-GB"/>
          </a:p>
        </p:txBody>
      </p:sp>
      <p:sp>
        <p:nvSpPr>
          <p:cNvPr id="6" name="Slide Number Placeholder 5">
            <a:extLst>
              <a:ext uri="{FF2B5EF4-FFF2-40B4-BE49-F238E27FC236}">
                <a16:creationId xmlns:a16="http://schemas.microsoft.com/office/drawing/2014/main" id="{FA0DCBDF-6E2E-44C5-B3C1-6F17B46F1E0C}"/>
              </a:ext>
            </a:extLst>
          </p:cNvPr>
          <p:cNvSpPr>
            <a:spLocks noGrp="1"/>
          </p:cNvSpPr>
          <p:nvPr>
            <p:ph type="sldNum" sz="quarter" idx="12"/>
          </p:nvPr>
        </p:nvSpPr>
        <p:spPr/>
        <p:txBody>
          <a:bodyPr/>
          <a:lstStyle/>
          <a:p>
            <a:fld id="{E341F082-6CBB-4514-8E92-582AC0E64DC8}" type="slidenum">
              <a:rPr lang="en-GB" smtClean="0"/>
              <a:t>‹#›</a:t>
            </a:fld>
            <a:endParaRPr lang="en-GB"/>
          </a:p>
        </p:txBody>
      </p:sp>
    </p:spTree>
    <p:extLst>
      <p:ext uri="{BB962C8B-B14F-4D97-AF65-F5344CB8AC3E}">
        <p14:creationId xmlns:p14="http://schemas.microsoft.com/office/powerpoint/2010/main" val="291125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4182B-C8CF-4472-9253-5175141CF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4B80C4-7439-428E-BEB4-B835AC7FB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BE373B-BC3A-462E-9501-ADB41EE7620B}"/>
              </a:ext>
            </a:extLst>
          </p:cNvPr>
          <p:cNvSpPr>
            <a:spLocks noGrp="1"/>
          </p:cNvSpPr>
          <p:nvPr>
            <p:ph type="dt" sz="half" idx="10"/>
          </p:nvPr>
        </p:nvSpPr>
        <p:spPr/>
        <p:txBody>
          <a:bodyPr/>
          <a:lstStyle/>
          <a:p>
            <a:fld id="{C0C8EBF0-93E3-4C7A-92EC-DE28C4E59F35}" type="datetime1">
              <a:rPr lang="en-GB" smtClean="0"/>
              <a:t>11/09/2022</a:t>
            </a:fld>
            <a:endParaRPr lang="en-GB"/>
          </a:p>
        </p:txBody>
      </p:sp>
      <p:sp>
        <p:nvSpPr>
          <p:cNvPr id="5" name="Footer Placeholder 4">
            <a:extLst>
              <a:ext uri="{FF2B5EF4-FFF2-40B4-BE49-F238E27FC236}">
                <a16:creationId xmlns:a16="http://schemas.microsoft.com/office/drawing/2014/main" id="{8CF4E7BF-C995-4899-820F-264E1381215F}"/>
              </a:ext>
            </a:extLst>
          </p:cNvPr>
          <p:cNvSpPr>
            <a:spLocks noGrp="1"/>
          </p:cNvSpPr>
          <p:nvPr>
            <p:ph type="ftr" sz="quarter" idx="11"/>
          </p:nvPr>
        </p:nvSpPr>
        <p:spPr/>
        <p:txBody>
          <a:bodyPr/>
          <a:lstStyle/>
          <a:p>
            <a:r>
              <a:rPr lang="en-GB" smtClean="0"/>
              <a:t>Saja Almodhafar</a:t>
            </a:r>
            <a:endParaRPr lang="en-GB"/>
          </a:p>
        </p:txBody>
      </p:sp>
      <p:sp>
        <p:nvSpPr>
          <p:cNvPr id="6" name="Slide Number Placeholder 5">
            <a:extLst>
              <a:ext uri="{FF2B5EF4-FFF2-40B4-BE49-F238E27FC236}">
                <a16:creationId xmlns:a16="http://schemas.microsoft.com/office/drawing/2014/main" id="{EFC048CF-F846-4EC4-A934-342CEC38E5F9}"/>
              </a:ext>
            </a:extLst>
          </p:cNvPr>
          <p:cNvSpPr>
            <a:spLocks noGrp="1"/>
          </p:cNvSpPr>
          <p:nvPr>
            <p:ph type="sldNum" sz="quarter" idx="12"/>
          </p:nvPr>
        </p:nvSpPr>
        <p:spPr/>
        <p:txBody>
          <a:bodyPr/>
          <a:lstStyle/>
          <a:p>
            <a:fld id="{E341F082-6CBB-4514-8E92-582AC0E64DC8}" type="slidenum">
              <a:rPr lang="en-GB" smtClean="0"/>
              <a:t>‹#›</a:t>
            </a:fld>
            <a:endParaRPr lang="en-GB"/>
          </a:p>
        </p:txBody>
      </p:sp>
    </p:spTree>
    <p:extLst>
      <p:ext uri="{BB962C8B-B14F-4D97-AF65-F5344CB8AC3E}">
        <p14:creationId xmlns:p14="http://schemas.microsoft.com/office/powerpoint/2010/main" val="333586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DB324-E032-437D-A470-DB868D76D0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0E13AB-D9D3-46CF-A090-C4BD84589B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98A650-E27D-4CD4-9DCE-61CA861D409A}"/>
              </a:ext>
            </a:extLst>
          </p:cNvPr>
          <p:cNvSpPr>
            <a:spLocks noGrp="1"/>
          </p:cNvSpPr>
          <p:nvPr>
            <p:ph type="dt" sz="half" idx="10"/>
          </p:nvPr>
        </p:nvSpPr>
        <p:spPr/>
        <p:txBody>
          <a:bodyPr/>
          <a:lstStyle/>
          <a:p>
            <a:fld id="{39191440-3C8F-4EFD-9882-40D681118254}" type="datetime1">
              <a:rPr lang="en-GB" smtClean="0"/>
              <a:t>11/09/2022</a:t>
            </a:fld>
            <a:endParaRPr lang="en-GB"/>
          </a:p>
        </p:txBody>
      </p:sp>
      <p:sp>
        <p:nvSpPr>
          <p:cNvPr id="5" name="Footer Placeholder 4">
            <a:extLst>
              <a:ext uri="{FF2B5EF4-FFF2-40B4-BE49-F238E27FC236}">
                <a16:creationId xmlns:a16="http://schemas.microsoft.com/office/drawing/2014/main" id="{3F99AF98-6819-4A54-B489-2FF0A4FBE437}"/>
              </a:ext>
            </a:extLst>
          </p:cNvPr>
          <p:cNvSpPr>
            <a:spLocks noGrp="1"/>
          </p:cNvSpPr>
          <p:nvPr>
            <p:ph type="ftr" sz="quarter" idx="11"/>
          </p:nvPr>
        </p:nvSpPr>
        <p:spPr/>
        <p:txBody>
          <a:bodyPr/>
          <a:lstStyle/>
          <a:p>
            <a:r>
              <a:rPr lang="en-GB" smtClean="0"/>
              <a:t>Saja Almodhafar</a:t>
            </a:r>
            <a:endParaRPr lang="en-GB"/>
          </a:p>
        </p:txBody>
      </p:sp>
      <p:sp>
        <p:nvSpPr>
          <p:cNvPr id="6" name="Slide Number Placeholder 5">
            <a:extLst>
              <a:ext uri="{FF2B5EF4-FFF2-40B4-BE49-F238E27FC236}">
                <a16:creationId xmlns:a16="http://schemas.microsoft.com/office/drawing/2014/main" id="{3A4D8B62-32BE-4177-908E-2CC19BBA9095}"/>
              </a:ext>
            </a:extLst>
          </p:cNvPr>
          <p:cNvSpPr>
            <a:spLocks noGrp="1"/>
          </p:cNvSpPr>
          <p:nvPr>
            <p:ph type="sldNum" sz="quarter" idx="12"/>
          </p:nvPr>
        </p:nvSpPr>
        <p:spPr/>
        <p:txBody>
          <a:bodyPr/>
          <a:lstStyle/>
          <a:p>
            <a:fld id="{E341F082-6CBB-4514-8E92-582AC0E64DC8}" type="slidenum">
              <a:rPr lang="en-GB" smtClean="0"/>
              <a:t>‹#›</a:t>
            </a:fld>
            <a:endParaRPr lang="en-GB"/>
          </a:p>
        </p:txBody>
      </p:sp>
    </p:spTree>
    <p:extLst>
      <p:ext uri="{BB962C8B-B14F-4D97-AF65-F5344CB8AC3E}">
        <p14:creationId xmlns:p14="http://schemas.microsoft.com/office/powerpoint/2010/main" val="137949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BDEE5-9DDB-4FBC-ABAA-E1120F4042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825BB0-D309-45A5-AAC4-85FB15DFD3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2A2D1A-BF05-4E4B-9ABC-6DCB407963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97A48E-D72B-4F7C-A0FC-37A0053564AA}"/>
              </a:ext>
            </a:extLst>
          </p:cNvPr>
          <p:cNvSpPr>
            <a:spLocks noGrp="1"/>
          </p:cNvSpPr>
          <p:nvPr>
            <p:ph type="dt" sz="half" idx="10"/>
          </p:nvPr>
        </p:nvSpPr>
        <p:spPr/>
        <p:txBody>
          <a:bodyPr/>
          <a:lstStyle/>
          <a:p>
            <a:fld id="{30081698-B832-44D6-89DD-7E9C90CBA687}" type="datetime1">
              <a:rPr lang="en-GB" smtClean="0"/>
              <a:t>11/09/2022</a:t>
            </a:fld>
            <a:endParaRPr lang="en-GB"/>
          </a:p>
        </p:txBody>
      </p:sp>
      <p:sp>
        <p:nvSpPr>
          <p:cNvPr id="6" name="Footer Placeholder 5">
            <a:extLst>
              <a:ext uri="{FF2B5EF4-FFF2-40B4-BE49-F238E27FC236}">
                <a16:creationId xmlns:a16="http://schemas.microsoft.com/office/drawing/2014/main" id="{4B0C459B-5D4C-4106-8752-9E373150388B}"/>
              </a:ext>
            </a:extLst>
          </p:cNvPr>
          <p:cNvSpPr>
            <a:spLocks noGrp="1"/>
          </p:cNvSpPr>
          <p:nvPr>
            <p:ph type="ftr" sz="quarter" idx="11"/>
          </p:nvPr>
        </p:nvSpPr>
        <p:spPr/>
        <p:txBody>
          <a:bodyPr/>
          <a:lstStyle/>
          <a:p>
            <a:r>
              <a:rPr lang="en-GB" smtClean="0"/>
              <a:t>Saja Almodhafar</a:t>
            </a:r>
            <a:endParaRPr lang="en-GB"/>
          </a:p>
        </p:txBody>
      </p:sp>
      <p:sp>
        <p:nvSpPr>
          <p:cNvPr id="7" name="Slide Number Placeholder 6">
            <a:extLst>
              <a:ext uri="{FF2B5EF4-FFF2-40B4-BE49-F238E27FC236}">
                <a16:creationId xmlns:a16="http://schemas.microsoft.com/office/drawing/2014/main" id="{EBAA8273-596A-4FA4-878D-2ED7C4205973}"/>
              </a:ext>
            </a:extLst>
          </p:cNvPr>
          <p:cNvSpPr>
            <a:spLocks noGrp="1"/>
          </p:cNvSpPr>
          <p:nvPr>
            <p:ph type="sldNum" sz="quarter" idx="12"/>
          </p:nvPr>
        </p:nvSpPr>
        <p:spPr/>
        <p:txBody>
          <a:bodyPr/>
          <a:lstStyle/>
          <a:p>
            <a:fld id="{E341F082-6CBB-4514-8E92-582AC0E64DC8}" type="slidenum">
              <a:rPr lang="en-GB" smtClean="0"/>
              <a:t>‹#›</a:t>
            </a:fld>
            <a:endParaRPr lang="en-GB"/>
          </a:p>
        </p:txBody>
      </p:sp>
    </p:spTree>
    <p:extLst>
      <p:ext uri="{BB962C8B-B14F-4D97-AF65-F5344CB8AC3E}">
        <p14:creationId xmlns:p14="http://schemas.microsoft.com/office/powerpoint/2010/main" val="198068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8C75-AE71-430B-B7BA-A6CD443F0ED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C57A7A-5C9D-4EE6-9975-372C72FE37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F22E98-6E97-4837-8DAC-D6E9475C48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2D7E57-6C65-41C7-A954-30AA2B4948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A71294-E73A-4F93-8A83-563BBDB920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CB69B0-A981-4FE7-83C9-5EDA499BE859}"/>
              </a:ext>
            </a:extLst>
          </p:cNvPr>
          <p:cNvSpPr>
            <a:spLocks noGrp="1"/>
          </p:cNvSpPr>
          <p:nvPr>
            <p:ph type="dt" sz="half" idx="10"/>
          </p:nvPr>
        </p:nvSpPr>
        <p:spPr/>
        <p:txBody>
          <a:bodyPr/>
          <a:lstStyle/>
          <a:p>
            <a:fld id="{115D17C8-001F-42AC-B361-E877C939A54E}" type="datetime1">
              <a:rPr lang="en-GB" smtClean="0"/>
              <a:t>11/09/2022</a:t>
            </a:fld>
            <a:endParaRPr lang="en-GB"/>
          </a:p>
        </p:txBody>
      </p:sp>
      <p:sp>
        <p:nvSpPr>
          <p:cNvPr id="8" name="Footer Placeholder 7">
            <a:extLst>
              <a:ext uri="{FF2B5EF4-FFF2-40B4-BE49-F238E27FC236}">
                <a16:creationId xmlns:a16="http://schemas.microsoft.com/office/drawing/2014/main" id="{46725208-E4B5-4D2A-83A9-C6F1A82FB20D}"/>
              </a:ext>
            </a:extLst>
          </p:cNvPr>
          <p:cNvSpPr>
            <a:spLocks noGrp="1"/>
          </p:cNvSpPr>
          <p:nvPr>
            <p:ph type="ftr" sz="quarter" idx="11"/>
          </p:nvPr>
        </p:nvSpPr>
        <p:spPr/>
        <p:txBody>
          <a:bodyPr/>
          <a:lstStyle/>
          <a:p>
            <a:r>
              <a:rPr lang="en-GB" smtClean="0"/>
              <a:t>Saja Almodhafar</a:t>
            </a:r>
            <a:endParaRPr lang="en-GB"/>
          </a:p>
        </p:txBody>
      </p:sp>
      <p:sp>
        <p:nvSpPr>
          <p:cNvPr id="9" name="Slide Number Placeholder 8">
            <a:extLst>
              <a:ext uri="{FF2B5EF4-FFF2-40B4-BE49-F238E27FC236}">
                <a16:creationId xmlns:a16="http://schemas.microsoft.com/office/drawing/2014/main" id="{C93C04FC-0491-4F41-874B-8A3F4862A2A8}"/>
              </a:ext>
            </a:extLst>
          </p:cNvPr>
          <p:cNvSpPr>
            <a:spLocks noGrp="1"/>
          </p:cNvSpPr>
          <p:nvPr>
            <p:ph type="sldNum" sz="quarter" idx="12"/>
          </p:nvPr>
        </p:nvSpPr>
        <p:spPr/>
        <p:txBody>
          <a:bodyPr/>
          <a:lstStyle/>
          <a:p>
            <a:fld id="{E341F082-6CBB-4514-8E92-582AC0E64DC8}" type="slidenum">
              <a:rPr lang="en-GB" smtClean="0"/>
              <a:t>‹#›</a:t>
            </a:fld>
            <a:endParaRPr lang="en-GB"/>
          </a:p>
        </p:txBody>
      </p:sp>
    </p:spTree>
    <p:extLst>
      <p:ext uri="{BB962C8B-B14F-4D97-AF65-F5344CB8AC3E}">
        <p14:creationId xmlns:p14="http://schemas.microsoft.com/office/powerpoint/2010/main" val="418819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8BB0-8DB4-4404-88E9-4A7FF314AD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C3E454-A670-406C-99C8-8D111951712B}"/>
              </a:ext>
            </a:extLst>
          </p:cNvPr>
          <p:cNvSpPr>
            <a:spLocks noGrp="1"/>
          </p:cNvSpPr>
          <p:nvPr>
            <p:ph type="dt" sz="half" idx="10"/>
          </p:nvPr>
        </p:nvSpPr>
        <p:spPr/>
        <p:txBody>
          <a:bodyPr/>
          <a:lstStyle/>
          <a:p>
            <a:fld id="{2B5F240C-CF97-430D-9BA7-CEE771F27040}" type="datetime1">
              <a:rPr lang="en-GB" smtClean="0"/>
              <a:t>11/09/2022</a:t>
            </a:fld>
            <a:endParaRPr lang="en-GB"/>
          </a:p>
        </p:txBody>
      </p:sp>
      <p:sp>
        <p:nvSpPr>
          <p:cNvPr id="4" name="Footer Placeholder 3">
            <a:extLst>
              <a:ext uri="{FF2B5EF4-FFF2-40B4-BE49-F238E27FC236}">
                <a16:creationId xmlns:a16="http://schemas.microsoft.com/office/drawing/2014/main" id="{09A332B8-2E47-401A-AE9A-1E41145F2DC6}"/>
              </a:ext>
            </a:extLst>
          </p:cNvPr>
          <p:cNvSpPr>
            <a:spLocks noGrp="1"/>
          </p:cNvSpPr>
          <p:nvPr>
            <p:ph type="ftr" sz="quarter" idx="11"/>
          </p:nvPr>
        </p:nvSpPr>
        <p:spPr/>
        <p:txBody>
          <a:bodyPr/>
          <a:lstStyle/>
          <a:p>
            <a:r>
              <a:rPr lang="en-GB" smtClean="0"/>
              <a:t>Saja Almodhafar</a:t>
            </a:r>
            <a:endParaRPr lang="en-GB"/>
          </a:p>
        </p:txBody>
      </p:sp>
      <p:sp>
        <p:nvSpPr>
          <p:cNvPr id="5" name="Slide Number Placeholder 4">
            <a:extLst>
              <a:ext uri="{FF2B5EF4-FFF2-40B4-BE49-F238E27FC236}">
                <a16:creationId xmlns:a16="http://schemas.microsoft.com/office/drawing/2014/main" id="{4538637A-D80A-4683-B523-52418A62B23E}"/>
              </a:ext>
            </a:extLst>
          </p:cNvPr>
          <p:cNvSpPr>
            <a:spLocks noGrp="1"/>
          </p:cNvSpPr>
          <p:nvPr>
            <p:ph type="sldNum" sz="quarter" idx="12"/>
          </p:nvPr>
        </p:nvSpPr>
        <p:spPr/>
        <p:txBody>
          <a:bodyPr/>
          <a:lstStyle/>
          <a:p>
            <a:fld id="{E341F082-6CBB-4514-8E92-582AC0E64DC8}" type="slidenum">
              <a:rPr lang="en-GB" smtClean="0"/>
              <a:t>‹#›</a:t>
            </a:fld>
            <a:endParaRPr lang="en-GB"/>
          </a:p>
        </p:txBody>
      </p:sp>
    </p:spTree>
    <p:extLst>
      <p:ext uri="{BB962C8B-B14F-4D97-AF65-F5344CB8AC3E}">
        <p14:creationId xmlns:p14="http://schemas.microsoft.com/office/powerpoint/2010/main" val="101777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76E7D-AF18-4CDB-BF51-E2610B8A8B6E}"/>
              </a:ext>
            </a:extLst>
          </p:cNvPr>
          <p:cNvSpPr>
            <a:spLocks noGrp="1"/>
          </p:cNvSpPr>
          <p:nvPr>
            <p:ph type="dt" sz="half" idx="10"/>
          </p:nvPr>
        </p:nvSpPr>
        <p:spPr/>
        <p:txBody>
          <a:bodyPr/>
          <a:lstStyle/>
          <a:p>
            <a:fld id="{3ECD1D7E-E244-4A22-8AC0-A3D970F82037}" type="datetime1">
              <a:rPr lang="en-GB" smtClean="0"/>
              <a:t>11/09/2022</a:t>
            </a:fld>
            <a:endParaRPr lang="en-GB"/>
          </a:p>
        </p:txBody>
      </p:sp>
      <p:sp>
        <p:nvSpPr>
          <p:cNvPr id="3" name="Footer Placeholder 2">
            <a:extLst>
              <a:ext uri="{FF2B5EF4-FFF2-40B4-BE49-F238E27FC236}">
                <a16:creationId xmlns:a16="http://schemas.microsoft.com/office/drawing/2014/main" id="{A1448F51-A47B-4BDA-A567-76191EFD194D}"/>
              </a:ext>
            </a:extLst>
          </p:cNvPr>
          <p:cNvSpPr>
            <a:spLocks noGrp="1"/>
          </p:cNvSpPr>
          <p:nvPr>
            <p:ph type="ftr" sz="quarter" idx="11"/>
          </p:nvPr>
        </p:nvSpPr>
        <p:spPr/>
        <p:txBody>
          <a:bodyPr/>
          <a:lstStyle/>
          <a:p>
            <a:r>
              <a:rPr lang="en-GB" smtClean="0"/>
              <a:t>Saja Almodhafar</a:t>
            </a:r>
            <a:endParaRPr lang="en-GB"/>
          </a:p>
        </p:txBody>
      </p:sp>
      <p:sp>
        <p:nvSpPr>
          <p:cNvPr id="4" name="Slide Number Placeholder 3">
            <a:extLst>
              <a:ext uri="{FF2B5EF4-FFF2-40B4-BE49-F238E27FC236}">
                <a16:creationId xmlns:a16="http://schemas.microsoft.com/office/drawing/2014/main" id="{398F1143-CE24-40FE-8B09-57F5649D7BDE}"/>
              </a:ext>
            </a:extLst>
          </p:cNvPr>
          <p:cNvSpPr>
            <a:spLocks noGrp="1"/>
          </p:cNvSpPr>
          <p:nvPr>
            <p:ph type="sldNum" sz="quarter" idx="12"/>
          </p:nvPr>
        </p:nvSpPr>
        <p:spPr/>
        <p:txBody>
          <a:bodyPr/>
          <a:lstStyle/>
          <a:p>
            <a:fld id="{E341F082-6CBB-4514-8E92-582AC0E64DC8}" type="slidenum">
              <a:rPr lang="en-GB" smtClean="0"/>
              <a:t>‹#›</a:t>
            </a:fld>
            <a:endParaRPr lang="en-GB"/>
          </a:p>
        </p:txBody>
      </p:sp>
    </p:spTree>
    <p:extLst>
      <p:ext uri="{BB962C8B-B14F-4D97-AF65-F5344CB8AC3E}">
        <p14:creationId xmlns:p14="http://schemas.microsoft.com/office/powerpoint/2010/main" val="237158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E5E3-22B9-4291-BCA9-D7BD9C4D5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B48367-D454-475F-87AB-FBD88F0AD4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0BA80B-46B4-4507-B8B6-6388E18D5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6BCDE0-3246-45D3-B53B-93661F826D66}"/>
              </a:ext>
            </a:extLst>
          </p:cNvPr>
          <p:cNvSpPr>
            <a:spLocks noGrp="1"/>
          </p:cNvSpPr>
          <p:nvPr>
            <p:ph type="dt" sz="half" idx="10"/>
          </p:nvPr>
        </p:nvSpPr>
        <p:spPr/>
        <p:txBody>
          <a:bodyPr/>
          <a:lstStyle/>
          <a:p>
            <a:fld id="{87BF9CC5-7114-40A4-88F2-8878F549E489}" type="datetime1">
              <a:rPr lang="en-GB" smtClean="0"/>
              <a:t>11/09/2022</a:t>
            </a:fld>
            <a:endParaRPr lang="en-GB"/>
          </a:p>
        </p:txBody>
      </p:sp>
      <p:sp>
        <p:nvSpPr>
          <p:cNvPr id="6" name="Footer Placeholder 5">
            <a:extLst>
              <a:ext uri="{FF2B5EF4-FFF2-40B4-BE49-F238E27FC236}">
                <a16:creationId xmlns:a16="http://schemas.microsoft.com/office/drawing/2014/main" id="{CDA4E465-51AE-4C7E-84D9-A606BD200537}"/>
              </a:ext>
            </a:extLst>
          </p:cNvPr>
          <p:cNvSpPr>
            <a:spLocks noGrp="1"/>
          </p:cNvSpPr>
          <p:nvPr>
            <p:ph type="ftr" sz="quarter" idx="11"/>
          </p:nvPr>
        </p:nvSpPr>
        <p:spPr/>
        <p:txBody>
          <a:bodyPr/>
          <a:lstStyle/>
          <a:p>
            <a:r>
              <a:rPr lang="en-GB" smtClean="0"/>
              <a:t>Saja Almodhafar</a:t>
            </a:r>
            <a:endParaRPr lang="en-GB"/>
          </a:p>
        </p:txBody>
      </p:sp>
      <p:sp>
        <p:nvSpPr>
          <p:cNvPr id="7" name="Slide Number Placeholder 6">
            <a:extLst>
              <a:ext uri="{FF2B5EF4-FFF2-40B4-BE49-F238E27FC236}">
                <a16:creationId xmlns:a16="http://schemas.microsoft.com/office/drawing/2014/main" id="{99D38E79-09F6-4354-8A8F-26449838490C}"/>
              </a:ext>
            </a:extLst>
          </p:cNvPr>
          <p:cNvSpPr>
            <a:spLocks noGrp="1"/>
          </p:cNvSpPr>
          <p:nvPr>
            <p:ph type="sldNum" sz="quarter" idx="12"/>
          </p:nvPr>
        </p:nvSpPr>
        <p:spPr/>
        <p:txBody>
          <a:bodyPr/>
          <a:lstStyle/>
          <a:p>
            <a:fld id="{E341F082-6CBB-4514-8E92-582AC0E64DC8}" type="slidenum">
              <a:rPr lang="en-GB" smtClean="0"/>
              <a:t>‹#›</a:t>
            </a:fld>
            <a:endParaRPr lang="en-GB"/>
          </a:p>
        </p:txBody>
      </p:sp>
    </p:spTree>
    <p:extLst>
      <p:ext uri="{BB962C8B-B14F-4D97-AF65-F5344CB8AC3E}">
        <p14:creationId xmlns:p14="http://schemas.microsoft.com/office/powerpoint/2010/main" val="183642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B892-975E-48E9-8CE3-104A6E5029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FA0E59-732A-4712-B200-FD6DC61B89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E58864-CB25-4D3F-A409-823DEAA651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AB8ECB-2000-4B01-812C-8733352ABFD0}"/>
              </a:ext>
            </a:extLst>
          </p:cNvPr>
          <p:cNvSpPr>
            <a:spLocks noGrp="1"/>
          </p:cNvSpPr>
          <p:nvPr>
            <p:ph type="dt" sz="half" idx="10"/>
          </p:nvPr>
        </p:nvSpPr>
        <p:spPr/>
        <p:txBody>
          <a:bodyPr/>
          <a:lstStyle/>
          <a:p>
            <a:fld id="{4177A96A-D5B9-4D54-86A6-7E8090DC9FA8}" type="datetime1">
              <a:rPr lang="en-GB" smtClean="0"/>
              <a:t>11/09/2022</a:t>
            </a:fld>
            <a:endParaRPr lang="en-GB"/>
          </a:p>
        </p:txBody>
      </p:sp>
      <p:sp>
        <p:nvSpPr>
          <p:cNvPr id="6" name="Footer Placeholder 5">
            <a:extLst>
              <a:ext uri="{FF2B5EF4-FFF2-40B4-BE49-F238E27FC236}">
                <a16:creationId xmlns:a16="http://schemas.microsoft.com/office/drawing/2014/main" id="{64B8398B-33CE-4700-B256-3DC17E860138}"/>
              </a:ext>
            </a:extLst>
          </p:cNvPr>
          <p:cNvSpPr>
            <a:spLocks noGrp="1"/>
          </p:cNvSpPr>
          <p:nvPr>
            <p:ph type="ftr" sz="quarter" idx="11"/>
          </p:nvPr>
        </p:nvSpPr>
        <p:spPr/>
        <p:txBody>
          <a:bodyPr/>
          <a:lstStyle/>
          <a:p>
            <a:r>
              <a:rPr lang="en-GB" smtClean="0"/>
              <a:t>Saja Almodhafar</a:t>
            </a:r>
            <a:endParaRPr lang="en-GB"/>
          </a:p>
        </p:txBody>
      </p:sp>
      <p:sp>
        <p:nvSpPr>
          <p:cNvPr id="7" name="Slide Number Placeholder 6">
            <a:extLst>
              <a:ext uri="{FF2B5EF4-FFF2-40B4-BE49-F238E27FC236}">
                <a16:creationId xmlns:a16="http://schemas.microsoft.com/office/drawing/2014/main" id="{C6167941-1003-4A40-AC41-F6041D329809}"/>
              </a:ext>
            </a:extLst>
          </p:cNvPr>
          <p:cNvSpPr>
            <a:spLocks noGrp="1"/>
          </p:cNvSpPr>
          <p:nvPr>
            <p:ph type="sldNum" sz="quarter" idx="12"/>
          </p:nvPr>
        </p:nvSpPr>
        <p:spPr/>
        <p:txBody>
          <a:bodyPr/>
          <a:lstStyle/>
          <a:p>
            <a:fld id="{E341F082-6CBB-4514-8E92-582AC0E64DC8}" type="slidenum">
              <a:rPr lang="en-GB" smtClean="0"/>
              <a:t>‹#›</a:t>
            </a:fld>
            <a:endParaRPr lang="en-GB"/>
          </a:p>
        </p:txBody>
      </p:sp>
    </p:spTree>
    <p:extLst>
      <p:ext uri="{BB962C8B-B14F-4D97-AF65-F5344CB8AC3E}">
        <p14:creationId xmlns:p14="http://schemas.microsoft.com/office/powerpoint/2010/main" val="135262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90FB02-EE99-4CF0-BBE5-0D2DB15192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C54DE0-E56C-4E87-95A3-77251461B1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45ADA9-D7F3-4740-AC02-B3993825C0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B01DF-96C3-4749-95D6-21EFE881E9A5}" type="datetime1">
              <a:rPr lang="en-GB" smtClean="0"/>
              <a:t>11/09/2022</a:t>
            </a:fld>
            <a:endParaRPr lang="en-GB"/>
          </a:p>
        </p:txBody>
      </p:sp>
      <p:sp>
        <p:nvSpPr>
          <p:cNvPr id="5" name="Footer Placeholder 4">
            <a:extLst>
              <a:ext uri="{FF2B5EF4-FFF2-40B4-BE49-F238E27FC236}">
                <a16:creationId xmlns:a16="http://schemas.microsoft.com/office/drawing/2014/main" id="{4C1436CD-6867-4C53-8661-F8438F878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Saja Almodhafar</a:t>
            </a:r>
            <a:endParaRPr lang="en-GB"/>
          </a:p>
        </p:txBody>
      </p:sp>
      <p:sp>
        <p:nvSpPr>
          <p:cNvPr id="6" name="Slide Number Placeholder 5">
            <a:extLst>
              <a:ext uri="{FF2B5EF4-FFF2-40B4-BE49-F238E27FC236}">
                <a16:creationId xmlns:a16="http://schemas.microsoft.com/office/drawing/2014/main" id="{D70584D6-18D7-440D-84C2-48E11AE3C2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1F082-6CBB-4514-8E92-582AC0E64DC8}" type="slidenum">
              <a:rPr lang="en-GB" smtClean="0"/>
              <a:t>‹#›</a:t>
            </a:fld>
            <a:endParaRPr lang="en-GB"/>
          </a:p>
        </p:txBody>
      </p:sp>
    </p:spTree>
    <p:extLst>
      <p:ext uri="{BB962C8B-B14F-4D97-AF65-F5344CB8AC3E}">
        <p14:creationId xmlns:p14="http://schemas.microsoft.com/office/powerpoint/2010/main" val="3553589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customXml" Target="../ink/ink3.xml"/><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BFF2-9F1C-40B2-917B-FA9DBC1F6FAB}"/>
              </a:ext>
            </a:extLst>
          </p:cNvPr>
          <p:cNvSpPr>
            <a:spLocks noGrp="1"/>
          </p:cNvSpPr>
          <p:nvPr>
            <p:ph type="ctrTitle"/>
          </p:nvPr>
        </p:nvSpPr>
        <p:spPr>
          <a:xfrm>
            <a:off x="1524000" y="1116012"/>
            <a:ext cx="9144000" cy="1589087"/>
          </a:xfrm>
        </p:spPr>
        <p:txBody>
          <a:bodyPr>
            <a:normAutofit/>
          </a:bodyPr>
          <a:lstStyle/>
          <a:p>
            <a:r>
              <a:rPr lang="en-GB" sz="4400" b="0" i="0" u="none" strike="noStrike" baseline="0" dirty="0">
                <a:latin typeface="TimesNewRomanPSMT"/>
              </a:rPr>
              <a:t>Language Processing System &amp; </a:t>
            </a:r>
            <a:br>
              <a:rPr lang="en-GB" sz="4400" b="0" i="0" u="none" strike="noStrike" baseline="0" dirty="0">
                <a:latin typeface="TimesNewRomanPSMT"/>
              </a:rPr>
            </a:br>
            <a:r>
              <a:rPr lang="en-GB" sz="4400" b="0" i="0" u="none" strike="noStrike" baseline="0" dirty="0">
                <a:latin typeface="TimesNewRomanPSMT"/>
              </a:rPr>
              <a:t>compiler phases </a:t>
            </a:r>
            <a:endParaRPr lang="en-GB" sz="25200" dirty="0"/>
          </a:p>
        </p:txBody>
      </p:sp>
      <p:sp>
        <p:nvSpPr>
          <p:cNvPr id="3" name="Subtitle 2">
            <a:extLst>
              <a:ext uri="{FF2B5EF4-FFF2-40B4-BE49-F238E27FC236}">
                <a16:creationId xmlns:a16="http://schemas.microsoft.com/office/drawing/2014/main" id="{33B4C6DF-EA04-4BB4-B951-5BF781B3A15C}"/>
              </a:ext>
            </a:extLst>
          </p:cNvPr>
          <p:cNvSpPr>
            <a:spLocks noGrp="1"/>
          </p:cNvSpPr>
          <p:nvPr>
            <p:ph type="subTitle" idx="1"/>
          </p:nvPr>
        </p:nvSpPr>
        <p:spPr>
          <a:xfrm>
            <a:off x="1510844" y="3608616"/>
            <a:ext cx="9144000" cy="1655762"/>
          </a:xfrm>
        </p:spPr>
        <p:txBody>
          <a:bodyPr/>
          <a:lstStyle/>
          <a:p>
            <a:r>
              <a:rPr lang="en-US" dirty="0"/>
              <a:t>Saja Almodhafar</a:t>
            </a:r>
          </a:p>
          <a:p>
            <a:r>
              <a:rPr lang="en-US" dirty="0"/>
              <a:t>15-12-2020</a:t>
            </a:r>
          </a:p>
          <a:p>
            <a:r>
              <a:rPr lang="en-US"/>
              <a:t>2 </a:t>
            </a:r>
            <a:endParaRPr lang="en-GB"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A788A40F-6729-4124-AD88-0EBCCDF25CAF}"/>
                  </a:ext>
                </a:extLst>
              </p14:cNvPr>
              <p14:cNvContentPartPr/>
              <p14:nvPr/>
            </p14:nvContentPartPr>
            <p14:xfrm>
              <a:off x="13665328" y="4641928"/>
              <a:ext cx="360" cy="360"/>
            </p14:xfrm>
          </p:contentPart>
        </mc:Choice>
        <mc:Fallback xmlns="">
          <p:pic>
            <p:nvPicPr>
              <p:cNvPr id="5" name="Ink 4">
                <a:extLst>
                  <a:ext uri="{FF2B5EF4-FFF2-40B4-BE49-F238E27FC236}">
                    <a16:creationId xmlns:a16="http://schemas.microsoft.com/office/drawing/2014/main" id="{A788A40F-6729-4124-AD88-0EBCCDF25CAF}"/>
                  </a:ext>
                </a:extLst>
              </p:cNvPr>
              <p:cNvPicPr/>
              <p:nvPr/>
            </p:nvPicPr>
            <p:blipFill>
              <a:blip r:embed="rId3"/>
              <a:stretch>
                <a:fillRect/>
              </a:stretch>
            </p:blipFill>
            <p:spPr>
              <a:xfrm>
                <a:off x="13656688" y="463292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A2AD806B-5B72-4247-8E91-FD92F9F87D00}"/>
                  </a:ext>
                </a:extLst>
              </p14:cNvPr>
              <p14:cNvContentPartPr/>
              <p14:nvPr/>
            </p14:nvContentPartPr>
            <p14:xfrm>
              <a:off x="13723648" y="4734448"/>
              <a:ext cx="360" cy="360"/>
            </p14:xfrm>
          </p:contentPart>
        </mc:Choice>
        <mc:Fallback xmlns="">
          <p:pic>
            <p:nvPicPr>
              <p:cNvPr id="6" name="Ink 5">
                <a:extLst>
                  <a:ext uri="{FF2B5EF4-FFF2-40B4-BE49-F238E27FC236}">
                    <a16:creationId xmlns:a16="http://schemas.microsoft.com/office/drawing/2014/main" id="{A2AD806B-5B72-4247-8E91-FD92F9F87D00}"/>
                  </a:ext>
                </a:extLst>
              </p:cNvPr>
              <p:cNvPicPr/>
              <p:nvPr/>
            </p:nvPicPr>
            <p:blipFill>
              <a:blip r:embed="rId3"/>
              <a:stretch>
                <a:fillRect/>
              </a:stretch>
            </p:blipFill>
            <p:spPr>
              <a:xfrm>
                <a:off x="13715008" y="472544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EC33F4F7-2C31-46A8-B887-DEBE02943E08}"/>
                  </a:ext>
                </a:extLst>
              </p14:cNvPr>
              <p14:cNvContentPartPr/>
              <p14:nvPr/>
            </p14:nvContentPartPr>
            <p14:xfrm>
              <a:off x="11556448" y="5437888"/>
              <a:ext cx="360" cy="360"/>
            </p14:xfrm>
          </p:contentPart>
        </mc:Choice>
        <mc:Fallback xmlns="">
          <p:pic>
            <p:nvPicPr>
              <p:cNvPr id="9" name="Ink 8">
                <a:extLst>
                  <a:ext uri="{FF2B5EF4-FFF2-40B4-BE49-F238E27FC236}">
                    <a16:creationId xmlns:a16="http://schemas.microsoft.com/office/drawing/2014/main" id="{EC33F4F7-2C31-46A8-B887-DEBE02943E08}"/>
                  </a:ext>
                </a:extLst>
              </p:cNvPr>
              <p:cNvPicPr/>
              <p:nvPr/>
            </p:nvPicPr>
            <p:blipFill>
              <a:blip r:embed="rId3"/>
              <a:stretch>
                <a:fillRect/>
              </a:stretch>
            </p:blipFill>
            <p:spPr>
              <a:xfrm>
                <a:off x="11547448" y="5428888"/>
                <a:ext cx="18000" cy="18000"/>
              </a:xfrm>
              <a:prstGeom prst="rect">
                <a:avLst/>
              </a:prstGeom>
            </p:spPr>
          </p:pic>
        </mc:Fallback>
      </mc:AlternateContent>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370345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F94240-8BCA-44F3-BAC4-DF18E6AA3198}"/>
              </a:ext>
            </a:extLst>
          </p:cNvPr>
          <p:cNvPicPr>
            <a:picLocks noGrp="1" noChangeAspect="1"/>
          </p:cNvPicPr>
          <p:nvPr>
            <p:ph idx="1"/>
          </p:nvPr>
        </p:nvPicPr>
        <p:blipFill rotWithShape="1">
          <a:blip r:embed="rId2"/>
          <a:srcRect l="42599" t="20093" r="24256" b="16012"/>
          <a:stretch/>
        </p:blipFill>
        <p:spPr>
          <a:xfrm>
            <a:off x="3348682" y="49427"/>
            <a:ext cx="6023918" cy="6369907"/>
          </a:xfrm>
        </p:spPr>
      </p:pic>
      <p:sp>
        <p:nvSpPr>
          <p:cNvPr id="2" name="Footer Placeholder 1"/>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2898807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E5AA-B664-4B4C-85BC-EE2772938657}"/>
              </a:ext>
            </a:extLst>
          </p:cNvPr>
          <p:cNvSpPr>
            <a:spLocks noGrp="1"/>
          </p:cNvSpPr>
          <p:nvPr>
            <p:ph type="title"/>
          </p:nvPr>
        </p:nvSpPr>
        <p:spPr/>
        <p:txBody>
          <a:bodyPr>
            <a:normAutofit/>
          </a:bodyPr>
          <a:lstStyle/>
          <a:p>
            <a:r>
              <a:rPr lang="en-GB" sz="3600" b="1" i="0" u="none" strike="noStrike" baseline="0">
                <a:solidFill>
                  <a:srgbClr val="000000"/>
                </a:solidFill>
                <a:latin typeface="Times New Roman" panose="02020603050405020304" pitchFamily="18" charset="0"/>
              </a:rPr>
              <a:t>1- Lexical Analysis</a:t>
            </a:r>
            <a:endParaRPr lang="en-GB" sz="3600"/>
          </a:p>
        </p:txBody>
      </p:sp>
      <p:sp>
        <p:nvSpPr>
          <p:cNvPr id="3" name="Content Placeholder 2">
            <a:extLst>
              <a:ext uri="{FF2B5EF4-FFF2-40B4-BE49-F238E27FC236}">
                <a16:creationId xmlns:a16="http://schemas.microsoft.com/office/drawing/2014/main" id="{AD78F585-E695-441E-984F-FA2DFEEC3959}"/>
              </a:ext>
            </a:extLst>
          </p:cNvPr>
          <p:cNvSpPr>
            <a:spLocks noGrp="1"/>
          </p:cNvSpPr>
          <p:nvPr>
            <p:ph idx="1"/>
          </p:nvPr>
        </p:nvSpPr>
        <p:spPr/>
        <p:txBody>
          <a:bodyPr>
            <a:normAutofit lnSpcReduction="10000"/>
          </a:bodyPr>
          <a:lstStyle/>
          <a:p>
            <a:pPr marL="0" indent="0">
              <a:buNone/>
            </a:pPr>
            <a:r>
              <a:rPr lang="en-GB" sz="2400" b="1" i="0" u="none" strike="noStrike" baseline="0" dirty="0">
                <a:solidFill>
                  <a:srgbClr val="000000"/>
                </a:solidFill>
                <a:latin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rPr>
              <a:t>The first phase of a compiler is called </a:t>
            </a:r>
            <a:r>
              <a:rPr lang="en-US" sz="2400" b="0" i="1" u="none" strike="noStrike" baseline="0" dirty="0">
                <a:solidFill>
                  <a:srgbClr val="000000"/>
                </a:solidFill>
                <a:latin typeface="Times New Roman" panose="02020603050405020304" pitchFamily="18" charset="0"/>
              </a:rPr>
              <a:t>lexical analysis </a:t>
            </a:r>
            <a:r>
              <a:rPr lang="en-US" sz="2400" b="0" i="0" u="none" strike="noStrike" baseline="0" dirty="0">
                <a:solidFill>
                  <a:srgbClr val="000000"/>
                </a:solidFill>
                <a:latin typeface="Times New Roman" panose="02020603050405020304" pitchFamily="18" charset="0"/>
              </a:rPr>
              <a:t>or </a:t>
            </a:r>
            <a:r>
              <a:rPr lang="en-US" sz="2400" b="0" i="1" u="none" strike="noStrike" baseline="0" dirty="0">
                <a:solidFill>
                  <a:srgbClr val="000000"/>
                </a:solidFill>
                <a:latin typeface="Times New Roman" panose="02020603050405020304" pitchFamily="18" charset="0"/>
              </a:rPr>
              <a:t>scanning. </a:t>
            </a:r>
            <a:r>
              <a:rPr lang="en-US" sz="2400" b="0" i="0" u="none" strike="noStrike" baseline="0" dirty="0">
                <a:solidFill>
                  <a:srgbClr val="000000"/>
                </a:solidFill>
                <a:latin typeface="Times New Roman" panose="02020603050405020304" pitchFamily="18" charset="0"/>
              </a:rPr>
              <a:t>The lexical analyzer reads the stream of characters making up the source program and groups the characters into meaningful sequences called lexemes. For each lexeme, the lexical analyzer produces output as a token of the form.</a:t>
            </a:r>
          </a:p>
          <a:p>
            <a:pPr marL="0" indent="0">
              <a:buNone/>
            </a:pPr>
            <a:endParaRPr lang="en-US" sz="2400" dirty="0">
              <a:solidFill>
                <a:srgbClr val="000000"/>
              </a:solidFill>
              <a:latin typeface="Times New Roman" panose="02020603050405020304" pitchFamily="18" charset="0"/>
            </a:endParaRPr>
          </a:p>
          <a:p>
            <a:pPr marL="0" indent="0" algn="ctr">
              <a:buNone/>
            </a:pPr>
            <a:r>
              <a:rPr lang="en-GB" sz="3200" b="1" i="1" u="none" strike="noStrike" baseline="0" dirty="0">
                <a:solidFill>
                  <a:srgbClr val="000000"/>
                </a:solidFill>
                <a:latin typeface="Times New Roman" panose="02020603050405020304" pitchFamily="18" charset="0"/>
              </a:rPr>
              <a:t>&lt;token-name, attribute-value&gt;</a:t>
            </a:r>
            <a:r>
              <a:rPr lang="en-US" sz="2400" b="0" i="0" u="none" strike="noStrike" baseline="0" dirty="0">
                <a:solidFill>
                  <a:srgbClr val="000000"/>
                </a:solidFill>
                <a:latin typeface="Times New Roman" panose="02020603050405020304" pitchFamily="18" charset="0"/>
              </a:rPr>
              <a:t> </a:t>
            </a:r>
          </a:p>
          <a:p>
            <a:r>
              <a:rPr lang="en-US" sz="2400" b="1" i="0" u="none" strike="noStrike" baseline="0" dirty="0">
                <a:solidFill>
                  <a:srgbClr val="000000"/>
                </a:solidFill>
                <a:latin typeface="Times New Roman" panose="02020603050405020304" pitchFamily="18" charset="0"/>
              </a:rPr>
              <a:t>token-name</a:t>
            </a:r>
            <a:r>
              <a:rPr lang="en-US" sz="2400" b="0" i="0" u="none" strike="noStrike" baseline="0" dirty="0">
                <a:solidFill>
                  <a:srgbClr val="000000"/>
                </a:solidFill>
                <a:latin typeface="Times New Roman" panose="02020603050405020304" pitchFamily="18" charset="0"/>
              </a:rPr>
              <a:t> is an abstract symbol that is used during syntax analysis.</a:t>
            </a:r>
          </a:p>
          <a:p>
            <a:r>
              <a:rPr lang="en-US" sz="2400" b="1" i="0" u="none" strike="noStrike" baseline="0" dirty="0">
                <a:solidFill>
                  <a:srgbClr val="000000"/>
                </a:solidFill>
                <a:latin typeface="Times New Roman" panose="02020603050405020304" pitchFamily="18" charset="0"/>
              </a:rPr>
              <a:t>attribute-value</a:t>
            </a:r>
            <a:r>
              <a:rPr lang="en-US" sz="2400" b="0" i="0" u="none" strike="noStrike" baseline="0" dirty="0">
                <a:solidFill>
                  <a:srgbClr val="000000"/>
                </a:solidFill>
                <a:latin typeface="Times New Roman" panose="02020603050405020304" pitchFamily="18" charset="0"/>
              </a:rPr>
              <a:t> points to an entry in the symbol table for this token. </a:t>
            </a:r>
          </a:p>
          <a:p>
            <a:pPr marL="0" indent="0">
              <a:buNone/>
            </a:pPr>
            <a:endParaRPr lang="en-US" sz="2400" b="0" i="0" u="none" strike="noStrike" baseline="0" dirty="0">
              <a:solidFill>
                <a:srgbClr val="000000"/>
              </a:solidFill>
              <a:latin typeface="Times New Roman" panose="02020603050405020304" pitchFamily="18" charset="0"/>
            </a:endParaRPr>
          </a:p>
          <a:p>
            <a:pPr marL="0" indent="0">
              <a:buNone/>
            </a:pPr>
            <a:r>
              <a:rPr lang="en-US" sz="2400" b="0" i="0" u="none" strike="noStrike" baseline="0" dirty="0">
                <a:solidFill>
                  <a:srgbClr val="000000"/>
                </a:solidFill>
                <a:latin typeface="Times New Roman" panose="02020603050405020304" pitchFamily="18" charset="0"/>
              </a:rPr>
              <a:t>Information from the symbol-table entry 'is needed for semantic analysis and code generation.</a:t>
            </a:r>
            <a:endParaRPr lang="en-GB" sz="4400" dirty="0"/>
          </a:p>
        </p:txBody>
      </p:sp>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2168113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61D1-E0FD-4405-888E-0DFE6CBA7B98}"/>
              </a:ext>
            </a:extLst>
          </p:cNvPr>
          <p:cNvSpPr>
            <a:spLocks noGrp="1"/>
          </p:cNvSpPr>
          <p:nvPr>
            <p:ph type="title"/>
          </p:nvPr>
        </p:nvSpPr>
        <p:spPr>
          <a:xfrm>
            <a:off x="494270" y="142703"/>
            <a:ext cx="10074875" cy="1325563"/>
          </a:xfrm>
        </p:spPr>
        <p:txBody>
          <a:bodyPr/>
          <a:lstStyle/>
          <a:p>
            <a:r>
              <a:rPr lang="en-US" sz="4400" b="0" i="0" u="none" strike="noStrike" baseline="0">
                <a:solidFill>
                  <a:srgbClr val="000000"/>
                </a:solidFill>
                <a:latin typeface="Times New Roman" panose="02020603050405020304" pitchFamily="18" charset="0"/>
              </a:rPr>
              <a:t>example</a:t>
            </a:r>
            <a:endParaRPr lang="en-GB"/>
          </a:p>
        </p:txBody>
      </p:sp>
      <p:sp>
        <p:nvSpPr>
          <p:cNvPr id="3" name="Content Placeholder 2">
            <a:extLst>
              <a:ext uri="{FF2B5EF4-FFF2-40B4-BE49-F238E27FC236}">
                <a16:creationId xmlns:a16="http://schemas.microsoft.com/office/drawing/2014/main" id="{D1178EBA-2B0C-4E1A-8B83-734668776D55}"/>
              </a:ext>
            </a:extLst>
          </p:cNvPr>
          <p:cNvSpPr>
            <a:spLocks noGrp="1"/>
          </p:cNvSpPr>
          <p:nvPr>
            <p:ph idx="1"/>
          </p:nvPr>
        </p:nvSpPr>
        <p:spPr/>
        <p:txBody>
          <a:bodyPr>
            <a:normAutofit/>
          </a:bodyPr>
          <a:lstStyle/>
          <a:p>
            <a:r>
              <a:rPr lang="en-US" sz="2400" b="0" i="0" u="none" strike="noStrike" baseline="0" dirty="0">
                <a:solidFill>
                  <a:srgbClr val="000000"/>
                </a:solidFill>
                <a:latin typeface="Times New Roman" panose="02020603050405020304" pitchFamily="18" charset="0"/>
              </a:rPr>
              <a:t>For example, suppose a source program contains the assignment statement </a:t>
            </a:r>
          </a:p>
          <a:p>
            <a:r>
              <a:rPr lang="en-GB" sz="2400" b="1" i="1" u="none" strike="noStrike" baseline="0" dirty="0">
                <a:solidFill>
                  <a:srgbClr val="000000"/>
                </a:solidFill>
                <a:latin typeface="Times New Roman" panose="02020603050405020304" pitchFamily="18" charset="0"/>
              </a:rPr>
              <a:t>position </a:t>
            </a:r>
            <a:r>
              <a:rPr lang="en-GB" sz="2400" b="1" i="1" u="none" strike="noStrike" baseline="0" dirty="0">
                <a:solidFill>
                  <a:srgbClr val="000000"/>
                </a:solidFill>
                <a:latin typeface="Arial" panose="020B0604020202020204" pitchFamily="34" charset="0"/>
              </a:rPr>
              <a:t>= </a:t>
            </a:r>
            <a:r>
              <a:rPr lang="en-GB" sz="2400" b="1" i="1" u="none" strike="noStrike" baseline="0" dirty="0">
                <a:solidFill>
                  <a:srgbClr val="000000"/>
                </a:solidFill>
                <a:latin typeface="Times New Roman" panose="02020603050405020304" pitchFamily="18" charset="0"/>
              </a:rPr>
              <a:t>initial </a:t>
            </a:r>
            <a:r>
              <a:rPr lang="en-GB" sz="2400" b="1" i="1" u="none" strike="noStrike" baseline="0" dirty="0">
                <a:solidFill>
                  <a:srgbClr val="000000"/>
                </a:solidFill>
                <a:latin typeface="Arial" panose="020B0604020202020204" pitchFamily="34" charset="0"/>
              </a:rPr>
              <a:t>+ </a:t>
            </a:r>
            <a:r>
              <a:rPr lang="en-GB" sz="2400" b="1" i="1" u="none" strike="noStrike" baseline="0" dirty="0">
                <a:solidFill>
                  <a:srgbClr val="000000"/>
                </a:solidFill>
                <a:latin typeface="Times New Roman" panose="02020603050405020304" pitchFamily="18" charset="0"/>
              </a:rPr>
              <a:t>rate </a:t>
            </a:r>
            <a:r>
              <a:rPr lang="en-GB" sz="2400" b="1" i="1" u="none" strike="noStrike" baseline="0" dirty="0">
                <a:solidFill>
                  <a:srgbClr val="000000"/>
                </a:solidFill>
                <a:latin typeface="Arial" panose="020B0604020202020204" pitchFamily="34" charset="0"/>
              </a:rPr>
              <a:t>* </a:t>
            </a:r>
            <a:r>
              <a:rPr lang="en-GB" sz="2400" b="1" i="1" u="none" strike="noStrike" baseline="0" dirty="0">
                <a:solidFill>
                  <a:srgbClr val="000000"/>
                </a:solidFill>
                <a:latin typeface="Times New Roman" panose="02020603050405020304" pitchFamily="18" charset="0"/>
              </a:rPr>
              <a:t>60 </a:t>
            </a:r>
            <a:endParaRPr lang="en-GB"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Blanks separating the lexemes would be discarded by the lexical analyzer. </a:t>
            </a:r>
          </a:p>
          <a:p>
            <a:r>
              <a:rPr lang="en-US" sz="2400" b="0" i="0" u="none" strike="noStrike" baseline="0" dirty="0">
                <a:solidFill>
                  <a:srgbClr val="000000"/>
                </a:solidFill>
                <a:latin typeface="Times New Roman" panose="02020603050405020304" pitchFamily="18" charset="0"/>
              </a:rPr>
              <a:t>The outputs of this phase for the above example is </a:t>
            </a:r>
          </a:p>
          <a:p>
            <a:r>
              <a:rPr lang="en-GB" sz="2400" b="1" i="1" u="none" strike="noStrike" baseline="0" dirty="0">
                <a:solidFill>
                  <a:srgbClr val="000000"/>
                </a:solidFill>
                <a:latin typeface="Cambria" panose="02040503050406030204" pitchFamily="18" charset="0"/>
              </a:rPr>
              <a:t>&lt;id,1&gt; &lt;=&gt; &lt;id,2&gt; &lt;+&gt; &lt;id,3&gt; &lt;*&gt; &lt;60&gt; </a:t>
            </a:r>
            <a:endParaRPr lang="en-GB" sz="2400" b="0" i="0" u="none" strike="noStrike" baseline="0" dirty="0">
              <a:solidFill>
                <a:srgbClr val="000000"/>
              </a:solidFill>
              <a:latin typeface="Times New Roman" panose="02020603050405020304" pitchFamily="18" charset="0"/>
            </a:endParaRPr>
          </a:p>
          <a:p>
            <a:pPr marL="0" indent="0">
              <a:buNone/>
            </a:pPr>
            <a:endParaRPr lang="en-GB" sz="2000" dirty="0"/>
          </a:p>
        </p:txBody>
      </p:sp>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3358303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C98C-3229-4329-BEA7-3F63374C4299}"/>
              </a:ext>
            </a:extLst>
          </p:cNvPr>
          <p:cNvSpPr>
            <a:spLocks noGrp="1"/>
          </p:cNvSpPr>
          <p:nvPr>
            <p:ph type="title"/>
          </p:nvPr>
        </p:nvSpPr>
        <p:spPr/>
        <p:txBody>
          <a:bodyPr>
            <a:normAutofit/>
          </a:bodyPr>
          <a:lstStyle/>
          <a:p>
            <a:r>
              <a:rPr lang="en-GB" sz="3600" b="1" i="0" u="none" strike="noStrike" baseline="0">
                <a:latin typeface="Times New Roman" panose="02020603050405020304" pitchFamily="18" charset="0"/>
              </a:rPr>
              <a:t>2- Syntax Analysis</a:t>
            </a:r>
            <a:endParaRPr lang="en-GB" sz="3600" b="1" i="0" u="none" strike="noStrike" baseline="0"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3C3E8400-3D93-4D7C-B47C-277CBF28FEE7}"/>
              </a:ext>
            </a:extLst>
          </p:cNvPr>
          <p:cNvSpPr>
            <a:spLocks noGrp="1"/>
          </p:cNvSpPr>
          <p:nvPr>
            <p:ph idx="1"/>
          </p:nvPr>
        </p:nvSpPr>
        <p:spPr/>
        <p:txBody>
          <a:bodyPr>
            <a:normAutofit/>
          </a:bodyPr>
          <a:lstStyle/>
          <a:p>
            <a:pPr algn="l"/>
            <a:r>
              <a:rPr lang="en-US" sz="2400" b="0" i="0" u="none" strike="noStrike" baseline="0" dirty="0">
                <a:latin typeface="Times New Roman" panose="02020603050405020304" pitchFamily="18" charset="0"/>
              </a:rPr>
              <a:t>The second phase of the compiler is syntax analysis or parsing. The parser uses the first components of the tokens produced by the lexical analyzer to create</a:t>
            </a:r>
          </a:p>
          <a:p>
            <a:pPr algn="l"/>
            <a:r>
              <a:rPr lang="en-US" sz="2400" b="0" i="0" u="none" strike="noStrike" baseline="0" dirty="0">
                <a:latin typeface="Times New Roman" panose="02020603050405020304" pitchFamily="18" charset="0"/>
              </a:rPr>
              <a:t>a tree-like intermediate representation that depicts the grammatical structure of the token stream. A typical representation is a syntax tree in which each interior node represents an operation and the children of the node represent the arguments of the operation.</a:t>
            </a:r>
            <a:endParaRPr lang="en-GB" sz="3600" dirty="0"/>
          </a:p>
        </p:txBody>
      </p:sp>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1352968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26EC-02ED-4668-88AB-3836F7E44067}"/>
              </a:ext>
            </a:extLst>
          </p:cNvPr>
          <p:cNvSpPr>
            <a:spLocks noGrp="1"/>
          </p:cNvSpPr>
          <p:nvPr>
            <p:ph type="title"/>
          </p:nvPr>
        </p:nvSpPr>
        <p:spPr>
          <a:xfrm>
            <a:off x="869091" y="365125"/>
            <a:ext cx="10515600" cy="1325563"/>
          </a:xfrm>
        </p:spPr>
        <p:txBody>
          <a:bodyPr>
            <a:normAutofit/>
          </a:bodyPr>
          <a:lstStyle/>
          <a:p>
            <a:r>
              <a:rPr lang="en-US" sz="3200" dirty="0">
                <a:latin typeface="Cambria" panose="02040503050406030204" pitchFamily="18" charset="0"/>
              </a:rPr>
              <a:t>T</a:t>
            </a:r>
            <a:r>
              <a:rPr lang="en-US" sz="3200" b="0" i="0" u="none" strike="noStrike" baseline="0" dirty="0">
                <a:latin typeface="Cambria" panose="02040503050406030204" pitchFamily="18" charset="0"/>
              </a:rPr>
              <a:t>he output of this phase is shown in the following figure</a:t>
            </a:r>
            <a:endParaRPr lang="en-GB" sz="6600" dirty="0"/>
          </a:p>
        </p:txBody>
      </p:sp>
      <p:pic>
        <p:nvPicPr>
          <p:cNvPr id="13" name="Content Placeholder 12">
            <a:extLst>
              <a:ext uri="{FF2B5EF4-FFF2-40B4-BE49-F238E27FC236}">
                <a16:creationId xmlns:a16="http://schemas.microsoft.com/office/drawing/2014/main" id="{63F28EFA-7B8D-44CF-8FBF-73827EE17193}"/>
              </a:ext>
            </a:extLst>
          </p:cNvPr>
          <p:cNvPicPr>
            <a:picLocks noGrp="1" noChangeAspect="1"/>
          </p:cNvPicPr>
          <p:nvPr>
            <p:ph idx="1"/>
          </p:nvPr>
        </p:nvPicPr>
        <p:blipFill rotWithShape="1">
          <a:blip r:embed="rId2"/>
          <a:srcRect l="51544" t="38699" r="15151" b="47669"/>
          <a:stretch/>
        </p:blipFill>
        <p:spPr>
          <a:xfrm>
            <a:off x="2242172" y="2511511"/>
            <a:ext cx="7970688" cy="2505332"/>
          </a:xfrm>
        </p:spPr>
      </p:pic>
      <p:sp>
        <p:nvSpPr>
          <p:cNvPr id="3" name="Footer Placeholder 2"/>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1503277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39EE-8707-4D6E-A495-EA6F0C145637}"/>
              </a:ext>
            </a:extLst>
          </p:cNvPr>
          <p:cNvSpPr>
            <a:spLocks noGrp="1"/>
          </p:cNvSpPr>
          <p:nvPr>
            <p:ph type="title"/>
          </p:nvPr>
        </p:nvSpPr>
        <p:spPr/>
        <p:txBody>
          <a:bodyPr>
            <a:normAutofit/>
          </a:bodyPr>
          <a:lstStyle/>
          <a:p>
            <a:r>
              <a:rPr lang="en-GB" sz="3600" b="1" i="0" u="none" strike="noStrike" baseline="0" dirty="0">
                <a:latin typeface="Times New Roman" panose="02020603050405020304" pitchFamily="18" charset="0"/>
              </a:rPr>
              <a:t>3- Semantic Analysis</a:t>
            </a:r>
          </a:p>
        </p:txBody>
      </p:sp>
      <p:sp>
        <p:nvSpPr>
          <p:cNvPr id="3" name="Content Placeholder 2">
            <a:extLst>
              <a:ext uri="{FF2B5EF4-FFF2-40B4-BE49-F238E27FC236}">
                <a16:creationId xmlns:a16="http://schemas.microsoft.com/office/drawing/2014/main" id="{12B8114A-0B02-4212-BB91-391A8C636097}"/>
              </a:ext>
            </a:extLst>
          </p:cNvPr>
          <p:cNvSpPr>
            <a:spLocks noGrp="1"/>
          </p:cNvSpPr>
          <p:nvPr>
            <p:ph idx="1"/>
          </p:nvPr>
        </p:nvSpPr>
        <p:spPr/>
        <p:txBody>
          <a:bodyPr>
            <a:normAutofit/>
          </a:bodyPr>
          <a:lstStyle/>
          <a:p>
            <a:pPr algn="l"/>
            <a:r>
              <a:rPr lang="en-US" sz="2400" b="0" i="0" u="none" strike="noStrike" baseline="0" dirty="0">
                <a:latin typeface="Times New Roman" panose="02020603050405020304" pitchFamily="18" charset="0"/>
              </a:rPr>
              <a:t>The semantic analyzer uses the syntax tree and the information in the symbol table to check the source program for semantic consistency with the language definition. It also gathers type information and saves it in either the syntax tree or the symbol table, for subsequent use during intermediate-code generation.</a:t>
            </a:r>
          </a:p>
          <a:p>
            <a:pPr algn="l"/>
            <a:endParaRPr lang="en-US" sz="2400" b="0" i="0" u="none" strike="noStrike" baseline="0" dirty="0">
              <a:latin typeface="Times New Roman" panose="02020603050405020304" pitchFamily="18" charset="0"/>
            </a:endParaRPr>
          </a:p>
          <a:p>
            <a:pPr algn="l"/>
            <a:r>
              <a:rPr lang="en-US" sz="2400" b="0" i="0" u="none" strike="noStrike" baseline="0" dirty="0">
                <a:latin typeface="Times New Roman" panose="02020603050405020304" pitchFamily="18" charset="0"/>
              </a:rPr>
              <a:t>An important part of semantic analysis is </a:t>
            </a:r>
            <a:r>
              <a:rPr lang="en-US" sz="2400" b="1" i="0" u="none" strike="noStrike" baseline="0" dirty="0">
                <a:latin typeface="Times New Roman" panose="02020603050405020304" pitchFamily="18" charset="0"/>
              </a:rPr>
              <a:t>type checking</a:t>
            </a:r>
            <a:r>
              <a:rPr lang="en-US" sz="2400" b="0" i="0" u="none" strike="noStrike" baseline="0" dirty="0">
                <a:latin typeface="Times New Roman" panose="02020603050405020304" pitchFamily="18" charset="0"/>
              </a:rPr>
              <a:t>, where the compiler checks that </a:t>
            </a:r>
            <a:r>
              <a:rPr lang="en-US" sz="2400" b="1" i="0" u="none" strike="noStrike" baseline="0" dirty="0">
                <a:latin typeface="Times New Roman" panose="02020603050405020304" pitchFamily="18" charset="0"/>
              </a:rPr>
              <a:t>each operator has matching operands</a:t>
            </a:r>
            <a:r>
              <a:rPr lang="en-US" sz="2400" b="0" i="0" u="none" strike="noStrike" baseline="0" dirty="0">
                <a:latin typeface="Times New Roman" panose="02020603050405020304" pitchFamily="18" charset="0"/>
              </a:rPr>
              <a:t>. </a:t>
            </a:r>
          </a:p>
          <a:p>
            <a:pPr algn="l"/>
            <a:r>
              <a:rPr lang="en-US" sz="2400" b="1" i="0" u="none" strike="noStrike" baseline="0" dirty="0">
                <a:latin typeface="Times New Roman" panose="02020603050405020304" pitchFamily="18" charset="0"/>
              </a:rPr>
              <a:t>For example</a:t>
            </a:r>
            <a:r>
              <a:rPr lang="en-US" sz="2400" b="0" i="0" u="none" strike="noStrike" baseline="0" dirty="0">
                <a:latin typeface="Times New Roman" panose="02020603050405020304" pitchFamily="18" charset="0"/>
              </a:rPr>
              <a:t>, many programming language definitions require an array index to be an integer; the compiler must report an error if a floating-point number is used to index an array.</a:t>
            </a:r>
            <a:endParaRPr lang="en-GB" sz="4400" dirty="0"/>
          </a:p>
        </p:txBody>
      </p:sp>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2174229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3B2A0A-D757-45C7-ACAE-D1A8231D8AF6}"/>
              </a:ext>
            </a:extLst>
          </p:cNvPr>
          <p:cNvSpPr>
            <a:spLocks noGrp="1"/>
          </p:cNvSpPr>
          <p:nvPr>
            <p:ph idx="1"/>
          </p:nvPr>
        </p:nvSpPr>
        <p:spPr>
          <a:xfrm>
            <a:off x="838200" y="749300"/>
            <a:ext cx="10515600" cy="5427663"/>
          </a:xfrm>
        </p:spPr>
        <p:txBody>
          <a:bodyPr>
            <a:normAutofit/>
          </a:bodyPr>
          <a:lstStyle/>
          <a:p>
            <a:pPr algn="l"/>
            <a:r>
              <a:rPr lang="en-US" b="0" i="0" u="none" strike="noStrike" baseline="0" dirty="0">
                <a:latin typeface="Times New Roman" panose="02020603050405020304" pitchFamily="18" charset="0"/>
              </a:rPr>
              <a:t>The language specification may permit some type conversions called coercions.</a:t>
            </a:r>
          </a:p>
          <a:p>
            <a:pPr algn="l"/>
            <a:r>
              <a:rPr lang="en-US" b="1" i="0" u="none" strike="noStrike" baseline="0" dirty="0">
                <a:latin typeface="Times New Roman" panose="02020603050405020304" pitchFamily="18" charset="0"/>
              </a:rPr>
              <a:t>For example</a:t>
            </a:r>
            <a:r>
              <a:rPr lang="en-US" b="0" i="0" u="none" strike="noStrike" baseline="0" dirty="0">
                <a:latin typeface="Times New Roman" panose="02020603050405020304" pitchFamily="18" charset="0"/>
              </a:rPr>
              <a:t>, a binary arithmetic operator may be applied to either a pair of integers or to a pair of floating-point numbers. If the operator is applied to a floating-point number and an integer, the compiler may convert or coerce the integer into a floating-point number.</a:t>
            </a:r>
            <a:endParaRPr lang="en-GB" sz="4000" dirty="0"/>
          </a:p>
        </p:txBody>
      </p:sp>
      <p:pic>
        <p:nvPicPr>
          <p:cNvPr id="5" name="Picture 4">
            <a:extLst>
              <a:ext uri="{FF2B5EF4-FFF2-40B4-BE49-F238E27FC236}">
                <a16:creationId xmlns:a16="http://schemas.microsoft.com/office/drawing/2014/main" id="{8C6BD55D-640A-44CB-81D0-26076103B344}"/>
              </a:ext>
            </a:extLst>
          </p:cNvPr>
          <p:cNvPicPr>
            <a:picLocks noChangeAspect="1"/>
          </p:cNvPicPr>
          <p:nvPr/>
        </p:nvPicPr>
        <p:blipFill rotWithShape="1">
          <a:blip r:embed="rId2"/>
          <a:srcRect l="52703" t="58468" r="13040" b="26111"/>
          <a:stretch/>
        </p:blipFill>
        <p:spPr>
          <a:xfrm>
            <a:off x="2815882" y="3717365"/>
            <a:ext cx="6560236" cy="1661085"/>
          </a:xfrm>
          <a:prstGeom prst="rect">
            <a:avLst/>
          </a:prstGeom>
        </p:spPr>
      </p:pic>
      <p:sp>
        <p:nvSpPr>
          <p:cNvPr id="2" name="Footer Placeholder 1"/>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2212766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D581-CA2D-4AC1-BBCA-095FD60D28AC}"/>
              </a:ext>
            </a:extLst>
          </p:cNvPr>
          <p:cNvSpPr>
            <a:spLocks noGrp="1"/>
          </p:cNvSpPr>
          <p:nvPr>
            <p:ph type="title"/>
          </p:nvPr>
        </p:nvSpPr>
        <p:spPr>
          <a:xfrm>
            <a:off x="577850" y="0"/>
            <a:ext cx="10515600" cy="1325563"/>
          </a:xfrm>
        </p:spPr>
        <p:txBody>
          <a:bodyPr>
            <a:normAutofit/>
          </a:bodyPr>
          <a:lstStyle/>
          <a:p>
            <a:r>
              <a:rPr lang="en-GB" sz="4000" b="1" i="0" u="none" strike="noStrike" baseline="0">
                <a:latin typeface="Times New Roman" panose="02020603050405020304" pitchFamily="18" charset="0"/>
              </a:rPr>
              <a:t>4- Intermediate Code Generation</a:t>
            </a:r>
            <a:endParaRPr lang="en-GB" sz="4000" b="1" i="0" u="none" strike="noStrike" baseline="0"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93CDC7A2-249D-41E4-AB48-A520F1F02081}"/>
              </a:ext>
            </a:extLst>
          </p:cNvPr>
          <p:cNvSpPr>
            <a:spLocks noGrp="1"/>
          </p:cNvSpPr>
          <p:nvPr>
            <p:ph idx="1"/>
          </p:nvPr>
        </p:nvSpPr>
        <p:spPr>
          <a:xfrm>
            <a:off x="838200" y="1085850"/>
            <a:ext cx="10515600" cy="5651500"/>
          </a:xfrm>
        </p:spPr>
        <p:txBody>
          <a:bodyPr>
            <a:normAutofit/>
          </a:bodyPr>
          <a:lstStyle/>
          <a:p>
            <a:pPr algn="l"/>
            <a:r>
              <a:rPr lang="en-US" b="0" i="0" u="none" strike="noStrike" baseline="0" dirty="0">
                <a:latin typeface="Times New Roman" panose="02020603050405020304" pitchFamily="18" charset="0"/>
              </a:rPr>
              <a:t>In the process a compiler may construct one or more intermediate representations, which can have a variety of forms. Such as trees</a:t>
            </a:r>
          </a:p>
          <a:p>
            <a:pPr marL="0" indent="0" algn="l">
              <a:buNone/>
            </a:pPr>
            <a:endParaRPr lang="en-US" b="0" i="0" u="none" strike="noStrike" baseline="0" dirty="0">
              <a:latin typeface="Times New Roman" panose="02020603050405020304" pitchFamily="18" charset="0"/>
            </a:endParaRPr>
          </a:p>
          <a:p>
            <a:pPr algn="l"/>
            <a:r>
              <a:rPr lang="en-US" b="0" i="0" u="none" strike="noStrike" baseline="0" dirty="0">
                <a:latin typeface="Times New Roman" panose="02020603050405020304" pitchFamily="18" charset="0"/>
              </a:rPr>
              <a:t>After syntax and semantic analysis of the source program, many compilers generate an explicit </a:t>
            </a:r>
            <a:r>
              <a:rPr lang="en-US" b="1" i="0" u="none" strike="noStrike" baseline="0" dirty="0">
                <a:latin typeface="Times New Roman" panose="02020603050405020304" pitchFamily="18" charset="0"/>
              </a:rPr>
              <a:t>low-level or machine-like intermediate representation,</a:t>
            </a:r>
            <a:r>
              <a:rPr lang="en-US" b="0" i="0" u="none" strike="noStrike" baseline="0" dirty="0">
                <a:latin typeface="Times New Roman" panose="02020603050405020304" pitchFamily="18" charset="0"/>
              </a:rPr>
              <a:t> which we can think of as a program for an abstract machine.</a:t>
            </a:r>
          </a:p>
        </p:txBody>
      </p:sp>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3465886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7A3E-0E70-4F51-A4BC-59089220B353}"/>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D73E50C-D5B3-40D1-A231-6341401D7A85}"/>
              </a:ext>
            </a:extLst>
          </p:cNvPr>
          <p:cNvPicPr>
            <a:picLocks noGrp="1" noChangeAspect="1"/>
          </p:cNvPicPr>
          <p:nvPr>
            <p:ph idx="1"/>
          </p:nvPr>
        </p:nvPicPr>
        <p:blipFill rotWithShape="1">
          <a:blip r:embed="rId2"/>
          <a:srcRect l="52703" t="80872" r="17004" b="6036"/>
          <a:stretch/>
        </p:blipFill>
        <p:spPr>
          <a:xfrm>
            <a:off x="2795163" y="5029199"/>
            <a:ext cx="6601674" cy="1604963"/>
          </a:xfrm>
          <a:prstGeom prst="rect">
            <a:avLst/>
          </a:prstGeom>
        </p:spPr>
      </p:pic>
      <p:sp>
        <p:nvSpPr>
          <p:cNvPr id="5" name="TextBox 4">
            <a:extLst>
              <a:ext uri="{FF2B5EF4-FFF2-40B4-BE49-F238E27FC236}">
                <a16:creationId xmlns:a16="http://schemas.microsoft.com/office/drawing/2014/main" id="{8F134E2C-38AB-429C-9C2F-35E19C0C0F5E}"/>
              </a:ext>
            </a:extLst>
          </p:cNvPr>
          <p:cNvSpPr txBox="1"/>
          <p:nvPr/>
        </p:nvSpPr>
        <p:spPr>
          <a:xfrm>
            <a:off x="996950" y="1970088"/>
            <a:ext cx="10198100" cy="6247864"/>
          </a:xfrm>
          <a:prstGeom prst="rect">
            <a:avLst/>
          </a:prstGeom>
          <a:noFill/>
        </p:spPr>
        <p:txBody>
          <a:bodyPr wrap="square">
            <a:spAutoFit/>
          </a:bodyPr>
          <a:lstStyle/>
          <a:p>
            <a:pPr algn="l"/>
            <a:r>
              <a:rPr lang="en-US" sz="2400" b="0" i="0" u="none" strike="noStrike" baseline="0" dirty="0">
                <a:latin typeface="Times New Roman" panose="02020603050405020304" pitchFamily="18" charset="0"/>
              </a:rPr>
              <a:t>This intermediate representation should have two important properties: </a:t>
            </a:r>
          </a:p>
          <a:p>
            <a:pPr marL="457200" indent="-457200" algn="l">
              <a:buAutoNum type="arabicPeriod"/>
            </a:pPr>
            <a:r>
              <a:rPr lang="en-US" sz="2400" b="0" i="0" u="none" strike="noStrike" baseline="0" dirty="0">
                <a:latin typeface="Times New Roman" panose="02020603050405020304" pitchFamily="18" charset="0"/>
              </a:rPr>
              <a:t>it should be easy to produce.</a:t>
            </a:r>
          </a:p>
          <a:p>
            <a:pPr marL="457200" indent="-457200" algn="l">
              <a:buAutoNum type="arabicPeriod"/>
            </a:pPr>
            <a:r>
              <a:rPr lang="en-US" sz="2400" b="0" i="0" u="none" strike="noStrike" baseline="0" dirty="0">
                <a:latin typeface="Times New Roman" panose="02020603050405020304" pitchFamily="18" charset="0"/>
              </a:rPr>
              <a:t>it should be easy to translate into the target machine.</a:t>
            </a:r>
          </a:p>
          <a:p>
            <a:pPr algn="l"/>
            <a:endParaRPr lang="en-US" sz="1600" dirty="0">
              <a:latin typeface="Times New Roman" panose="02020603050405020304" pitchFamily="18" charset="0"/>
            </a:endParaRPr>
          </a:p>
          <a:p>
            <a:pPr algn="l"/>
            <a:r>
              <a:rPr lang="en-US" sz="2400" b="0" i="0" u="none" strike="noStrike" baseline="0" dirty="0">
                <a:latin typeface="Times New Roman" panose="02020603050405020304" pitchFamily="18" charset="0"/>
              </a:rPr>
              <a:t>we consider an intermediate form called </a:t>
            </a:r>
            <a:r>
              <a:rPr lang="en-US" sz="2400" b="1" i="0" u="none" strike="noStrike" baseline="0" dirty="0">
                <a:latin typeface="Times New Roman" panose="02020603050405020304" pitchFamily="18" charset="0"/>
              </a:rPr>
              <a:t>three-address code</a:t>
            </a:r>
            <a:r>
              <a:rPr lang="en-US" sz="2400" b="0" i="0" u="none" strike="noStrike" baseline="0" dirty="0">
                <a:latin typeface="Times New Roman" panose="02020603050405020304" pitchFamily="18" charset="0"/>
              </a:rPr>
              <a:t>, which consists of a sequence of assembly-like instructions with three operands per instruction. Each operand can act like a register. The output of the intermediate</a:t>
            </a:r>
          </a:p>
          <a:p>
            <a:pPr algn="l"/>
            <a:r>
              <a:rPr lang="en-US" sz="2400" b="0" i="0" u="none" strike="noStrike" baseline="0" dirty="0">
                <a:latin typeface="Times New Roman" panose="02020603050405020304" pitchFamily="18" charset="0"/>
              </a:rPr>
              <a:t>code generator for our example consists of the three-address code sequence</a:t>
            </a:r>
            <a:endParaRPr lang="en-GB" sz="2400" dirty="0"/>
          </a:p>
          <a:p>
            <a:pPr algn="l"/>
            <a:endParaRPr lang="en-US" sz="2400" dirty="0">
              <a:latin typeface="Times New Roman" panose="02020603050405020304" pitchFamily="18" charset="0"/>
            </a:endParaRPr>
          </a:p>
          <a:p>
            <a:pPr algn="l"/>
            <a:endParaRPr lang="en-US" sz="2400" b="0" i="0" u="none" strike="noStrike" baseline="0" dirty="0">
              <a:latin typeface="Times New Roman" panose="02020603050405020304" pitchFamily="18" charset="0"/>
            </a:endParaRPr>
          </a:p>
          <a:p>
            <a:pPr algn="l"/>
            <a:endParaRPr lang="en-US" sz="2400" dirty="0">
              <a:latin typeface="Times New Roman" panose="02020603050405020304" pitchFamily="18" charset="0"/>
            </a:endParaRPr>
          </a:p>
          <a:p>
            <a:pPr algn="l"/>
            <a:endParaRPr lang="en-US" sz="2400" b="0" i="0" u="none" strike="noStrike" baseline="0" dirty="0">
              <a:latin typeface="Times New Roman" panose="02020603050405020304" pitchFamily="18" charset="0"/>
            </a:endParaRPr>
          </a:p>
          <a:p>
            <a:pPr algn="l"/>
            <a:endParaRPr lang="en-US" sz="2400" dirty="0">
              <a:latin typeface="Times New Roman" panose="02020603050405020304" pitchFamily="18" charset="0"/>
            </a:endParaRPr>
          </a:p>
          <a:p>
            <a:pPr algn="l"/>
            <a:endParaRPr lang="en-US" sz="2400" b="0" i="0" u="none" strike="noStrike" baseline="0" dirty="0">
              <a:latin typeface="Times New Roman" panose="02020603050405020304" pitchFamily="18" charset="0"/>
            </a:endParaRPr>
          </a:p>
          <a:p>
            <a:pPr algn="l"/>
            <a:endParaRPr lang="en-US" sz="2400" dirty="0">
              <a:latin typeface="Times New Roman" panose="02020603050405020304" pitchFamily="18" charset="0"/>
            </a:endParaRPr>
          </a:p>
          <a:p>
            <a:pPr algn="l"/>
            <a:endParaRPr lang="en-US" sz="2400" b="0" i="0" u="none" strike="noStrike" baseline="0" dirty="0">
              <a:latin typeface="Times New Roman" panose="02020603050405020304" pitchFamily="18" charset="0"/>
            </a:endParaRPr>
          </a:p>
          <a:p>
            <a:pPr algn="l"/>
            <a:endParaRPr lang="en-US" sz="2400" b="0" i="0" u="none" strike="noStrike" baseline="0" dirty="0">
              <a:latin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3121881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24D8-D849-4F81-ABDC-F92878A2C1B7}"/>
              </a:ext>
            </a:extLst>
          </p:cNvPr>
          <p:cNvSpPr>
            <a:spLocks noGrp="1"/>
          </p:cNvSpPr>
          <p:nvPr>
            <p:ph type="title"/>
          </p:nvPr>
        </p:nvSpPr>
        <p:spPr/>
        <p:txBody>
          <a:bodyPr>
            <a:normAutofit/>
          </a:bodyPr>
          <a:lstStyle/>
          <a:p>
            <a:r>
              <a:rPr lang="en-GB" sz="3600" b="1" i="0" u="none" strike="noStrike" baseline="0">
                <a:latin typeface="Times New Roman" panose="02020603050405020304" pitchFamily="18" charset="0"/>
              </a:rPr>
              <a:t>5- Code Optimization</a:t>
            </a:r>
            <a:endParaRPr lang="en-GB" sz="3600" b="1" i="0" u="none" strike="noStrike" baseline="0"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00F77FF6-80AF-44F9-AC0C-F57A3DEE5E2E}"/>
              </a:ext>
            </a:extLst>
          </p:cNvPr>
          <p:cNvSpPr>
            <a:spLocks noGrp="1"/>
          </p:cNvSpPr>
          <p:nvPr>
            <p:ph idx="1"/>
          </p:nvPr>
        </p:nvSpPr>
        <p:spPr/>
        <p:txBody>
          <a:bodyPr>
            <a:normAutofit/>
          </a:bodyPr>
          <a:lstStyle/>
          <a:p>
            <a:pPr algn="l"/>
            <a:r>
              <a:rPr lang="en-US" sz="2400" b="0" i="0" u="none" strike="noStrike" baseline="0" dirty="0">
                <a:latin typeface="Times New Roman" panose="02020603050405020304" pitchFamily="18" charset="0"/>
              </a:rPr>
              <a:t>The machine-independent code-optimization phase attempts to improve the intermediate code so that better target code will result. Usually better means </a:t>
            </a:r>
            <a:r>
              <a:rPr lang="en-US" sz="2400" b="0" i="0" u="none" strike="noStrike" baseline="0" dirty="0">
                <a:solidFill>
                  <a:srgbClr val="FF0000"/>
                </a:solidFill>
                <a:latin typeface="Times New Roman" panose="02020603050405020304" pitchFamily="18" charset="0"/>
              </a:rPr>
              <a:t>faster</a:t>
            </a:r>
            <a:r>
              <a:rPr lang="en-US" sz="2400" b="0" i="0" u="none" strike="noStrike" baseline="0" dirty="0">
                <a:latin typeface="Times New Roman" panose="02020603050405020304" pitchFamily="18" charset="0"/>
              </a:rPr>
              <a:t>, but other objectives may be desired, such as </a:t>
            </a:r>
            <a:r>
              <a:rPr lang="en-US" sz="2400" b="0" i="0" u="none" strike="noStrike" baseline="0" dirty="0">
                <a:solidFill>
                  <a:srgbClr val="FF0000"/>
                </a:solidFill>
                <a:latin typeface="Times New Roman" panose="02020603050405020304" pitchFamily="18" charset="0"/>
              </a:rPr>
              <a:t>shorter code</a:t>
            </a:r>
            <a:r>
              <a:rPr lang="en-US" sz="2400" b="0" i="0" u="none" strike="noStrike" baseline="0" dirty="0">
                <a:latin typeface="Times New Roman" panose="02020603050405020304" pitchFamily="18" charset="0"/>
              </a:rPr>
              <a:t>, or target code that </a:t>
            </a:r>
            <a:r>
              <a:rPr lang="en-US" sz="2400" b="0" i="0" u="none" strike="noStrike" baseline="0" dirty="0">
                <a:solidFill>
                  <a:srgbClr val="FF0000"/>
                </a:solidFill>
                <a:latin typeface="Times New Roman" panose="02020603050405020304" pitchFamily="18" charset="0"/>
              </a:rPr>
              <a:t>consumes less power</a:t>
            </a:r>
            <a:r>
              <a:rPr lang="en-US" sz="2400" b="0" i="0" u="none" strike="noStrike" baseline="0" dirty="0">
                <a:latin typeface="Times New Roman" panose="02020603050405020304" pitchFamily="18" charset="0"/>
              </a:rPr>
              <a:t>.</a:t>
            </a:r>
          </a:p>
          <a:p>
            <a:pPr algn="l"/>
            <a:r>
              <a:rPr lang="en-US" sz="2400" b="0" i="0" u="none" strike="noStrike" baseline="0" dirty="0">
                <a:latin typeface="Times New Roman" panose="02020603050405020304" pitchFamily="18" charset="0"/>
              </a:rPr>
              <a:t>so the </a:t>
            </a:r>
            <a:r>
              <a:rPr lang="en-US" sz="2400" b="0" i="0" u="none" strike="noStrike" baseline="0" dirty="0" err="1">
                <a:latin typeface="Times New Roman" panose="02020603050405020304" pitchFamily="18" charset="0"/>
              </a:rPr>
              <a:t>inttofloat</a:t>
            </a:r>
            <a:r>
              <a:rPr lang="en-US" sz="2400" b="0" i="0" u="none" strike="noStrike" baseline="0" dirty="0">
                <a:latin typeface="Times New Roman" panose="02020603050405020304" pitchFamily="18" charset="0"/>
              </a:rPr>
              <a:t> operation can be eliminated by replacing the integer 60 by the floating-point number 60.0. Moreover, </a:t>
            </a:r>
            <a:r>
              <a:rPr lang="en-US" sz="2400" b="0" i="0" u="none" strike="noStrike" baseline="0" dirty="0">
                <a:latin typeface="Courier New" panose="02070309020205020404" pitchFamily="49" charset="0"/>
              </a:rPr>
              <a:t>t3 </a:t>
            </a:r>
            <a:r>
              <a:rPr lang="en-US" sz="2400" b="0" i="0" u="none" strike="noStrike" baseline="0" dirty="0">
                <a:latin typeface="Times New Roman" panose="02020603050405020304" pitchFamily="18" charset="0"/>
              </a:rPr>
              <a:t>is used only once to transmit its value to id1 so the optimizer can transform the above code into the shorter sequence :</a:t>
            </a:r>
          </a:p>
          <a:p>
            <a:pPr marL="0" indent="0" algn="l">
              <a:buNone/>
            </a:pPr>
            <a:r>
              <a:rPr lang="en-GB" b="0" i="0" u="none" strike="noStrike" baseline="0" dirty="0">
                <a:latin typeface="Times New Roman" panose="02020603050405020304" pitchFamily="18" charset="0"/>
              </a:rPr>
              <a:t>				</a:t>
            </a:r>
          </a:p>
          <a:p>
            <a:pPr marL="0" indent="0" algn="ctr">
              <a:buNone/>
            </a:pPr>
            <a:r>
              <a:rPr lang="en-GB" b="0" i="0" u="none" strike="noStrike" baseline="0" dirty="0">
                <a:latin typeface="Times New Roman" panose="02020603050405020304" pitchFamily="18" charset="0"/>
              </a:rPr>
              <a:t>t1 = id3 * 60.0</a:t>
            </a:r>
          </a:p>
          <a:p>
            <a:pPr marL="0" indent="0" algn="ctr">
              <a:buNone/>
            </a:pPr>
            <a:r>
              <a:rPr lang="en-GB" b="0" i="0" u="none" strike="noStrike" baseline="0" dirty="0">
                <a:latin typeface="Times New Roman" panose="02020603050405020304" pitchFamily="18" charset="0"/>
              </a:rPr>
              <a:t>id1 = id2 + t1</a:t>
            </a:r>
            <a:endParaRPr lang="en-GB" sz="2400" b="0" i="0" u="none" strike="noStrike" baseline="0"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2959726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2318E95-ABAF-4EB9-840E-2A322F38F742}"/>
              </a:ext>
            </a:extLst>
          </p:cNvPr>
          <p:cNvPicPr>
            <a:picLocks noGrp="1" noChangeAspect="1"/>
          </p:cNvPicPr>
          <p:nvPr>
            <p:ph idx="1"/>
          </p:nvPr>
        </p:nvPicPr>
        <p:blipFill rotWithShape="1">
          <a:blip r:embed="rId2"/>
          <a:srcRect l="26226" t="20945" r="23137" b="13030"/>
          <a:stretch/>
        </p:blipFill>
        <p:spPr>
          <a:xfrm>
            <a:off x="1357979" y="1128232"/>
            <a:ext cx="8870827" cy="5397559"/>
          </a:xfrm>
        </p:spPr>
      </p:pic>
      <p:sp>
        <p:nvSpPr>
          <p:cNvPr id="4" name="Title 1">
            <a:extLst>
              <a:ext uri="{FF2B5EF4-FFF2-40B4-BE49-F238E27FC236}">
                <a16:creationId xmlns:a16="http://schemas.microsoft.com/office/drawing/2014/main" id="{08AE528C-2C8F-4395-AC93-FF96D08D73F8}"/>
              </a:ext>
            </a:extLst>
          </p:cNvPr>
          <p:cNvSpPr>
            <a:spLocks noGrp="1"/>
          </p:cNvSpPr>
          <p:nvPr>
            <p:ph type="title"/>
          </p:nvPr>
        </p:nvSpPr>
        <p:spPr>
          <a:xfrm>
            <a:off x="535593" y="0"/>
            <a:ext cx="10515600" cy="1325563"/>
          </a:xfrm>
        </p:spPr>
        <p:txBody>
          <a:bodyPr>
            <a:normAutofit/>
          </a:bodyPr>
          <a:lstStyle/>
          <a:p>
            <a:r>
              <a:rPr lang="en-GB" sz="3600" b="0" i="0" u="none" strike="noStrike" baseline="0" dirty="0">
                <a:latin typeface="TimesNewRomanPSMT"/>
              </a:rPr>
              <a:t>Language Processing System</a:t>
            </a:r>
            <a:endParaRPr lang="en-GB" sz="17500" dirty="0"/>
          </a:p>
        </p:txBody>
      </p:sp>
      <p:sp>
        <p:nvSpPr>
          <p:cNvPr id="2" name="Footer Placeholder 1"/>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3014960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65C2-8D6C-42BA-A239-A4F59405A6E1}"/>
              </a:ext>
            </a:extLst>
          </p:cNvPr>
          <p:cNvSpPr>
            <a:spLocks noGrp="1"/>
          </p:cNvSpPr>
          <p:nvPr>
            <p:ph type="title"/>
          </p:nvPr>
        </p:nvSpPr>
        <p:spPr/>
        <p:txBody>
          <a:bodyPr/>
          <a:lstStyle/>
          <a:p>
            <a:r>
              <a:rPr lang="en-GB" sz="4400" b="1" i="0" u="none" strike="noStrike" baseline="0">
                <a:latin typeface="Times New Roman" panose="02020603050405020304" pitchFamily="18" charset="0"/>
              </a:rPr>
              <a:t>6- Code Generation</a:t>
            </a:r>
            <a:endParaRPr lang="en-GB" sz="4400" b="1" i="0" u="none" strike="noStrike" baseline="0"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7CA187BE-B4C5-4DDF-8377-CF469713C003}"/>
              </a:ext>
            </a:extLst>
          </p:cNvPr>
          <p:cNvSpPr>
            <a:spLocks noGrp="1"/>
          </p:cNvSpPr>
          <p:nvPr>
            <p:ph idx="1"/>
          </p:nvPr>
        </p:nvSpPr>
        <p:spPr/>
        <p:txBody>
          <a:bodyPr>
            <a:normAutofit/>
          </a:bodyPr>
          <a:lstStyle/>
          <a:p>
            <a:pPr algn="l"/>
            <a:r>
              <a:rPr lang="en-US" sz="2400" b="0" i="0" u="none" strike="noStrike" baseline="0" dirty="0">
                <a:latin typeface="Times New Roman" panose="02020603050405020304" pitchFamily="18" charset="0"/>
              </a:rPr>
              <a:t>The code generator takes as input an </a:t>
            </a:r>
            <a:r>
              <a:rPr lang="en-US" sz="2400" b="1" i="0" u="none" strike="noStrike" baseline="0" dirty="0">
                <a:latin typeface="Times New Roman" panose="02020603050405020304" pitchFamily="18" charset="0"/>
              </a:rPr>
              <a:t>intermediate representation</a:t>
            </a:r>
            <a:r>
              <a:rPr lang="en-US" sz="2400" b="0" i="0" u="none" strike="noStrike" baseline="0" dirty="0">
                <a:latin typeface="Times New Roman" panose="02020603050405020304" pitchFamily="18" charset="0"/>
              </a:rPr>
              <a:t> of the source program and maps it into the target language. </a:t>
            </a:r>
          </a:p>
          <a:p>
            <a:pPr algn="l"/>
            <a:endParaRPr lang="en-US" sz="2400" dirty="0">
              <a:latin typeface="Times New Roman" panose="02020603050405020304" pitchFamily="18" charset="0"/>
            </a:endParaRPr>
          </a:p>
          <a:p>
            <a:pPr algn="l"/>
            <a:r>
              <a:rPr lang="en-US" sz="2400" b="0" i="0" u="none" strike="noStrike" baseline="0" dirty="0">
                <a:latin typeface="Times New Roman" panose="02020603050405020304" pitchFamily="18" charset="0"/>
              </a:rPr>
              <a:t>If the target language is machine code, registers or memory locations are selected for each of the variables used by the program. Then, </a:t>
            </a:r>
            <a:r>
              <a:rPr lang="en-US" sz="2400" b="1" i="0" u="none" strike="noStrike" baseline="0" dirty="0">
                <a:latin typeface="Times New Roman" panose="02020603050405020304" pitchFamily="18" charset="0"/>
              </a:rPr>
              <a:t>the intermediate instructions are translated into sequences of machine instructions that perform the same task</a:t>
            </a:r>
            <a:r>
              <a:rPr lang="en-US" sz="2400" b="0" i="0" u="none" strike="noStrike" baseline="0" dirty="0">
                <a:latin typeface="Times New Roman" panose="02020603050405020304" pitchFamily="18" charset="0"/>
              </a:rPr>
              <a:t>. A crucial aspect of code generation is the judicious assignment of registers to hold variables.</a:t>
            </a:r>
          </a:p>
        </p:txBody>
      </p:sp>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3375804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BF0E5-23CD-40B6-9AD1-77D65F5871D6}"/>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BD33C27B-9DA7-4493-A4FC-0617D1F4B052}"/>
              </a:ext>
            </a:extLst>
          </p:cNvPr>
          <p:cNvPicPr>
            <a:picLocks noGrp="1" noChangeAspect="1"/>
          </p:cNvPicPr>
          <p:nvPr>
            <p:ph idx="1"/>
          </p:nvPr>
        </p:nvPicPr>
        <p:blipFill rotWithShape="1">
          <a:blip r:embed="rId2"/>
          <a:srcRect l="46306" t="55673" r="30628" b="21854"/>
          <a:stretch/>
        </p:blipFill>
        <p:spPr>
          <a:xfrm>
            <a:off x="3219866" y="3124199"/>
            <a:ext cx="5886034" cy="3225801"/>
          </a:xfrm>
        </p:spPr>
      </p:pic>
      <p:sp>
        <p:nvSpPr>
          <p:cNvPr id="7" name="TextBox 6">
            <a:extLst>
              <a:ext uri="{FF2B5EF4-FFF2-40B4-BE49-F238E27FC236}">
                <a16:creationId xmlns:a16="http://schemas.microsoft.com/office/drawing/2014/main" id="{EE8D8E56-1287-4E53-B044-0F8B6428A74D}"/>
              </a:ext>
            </a:extLst>
          </p:cNvPr>
          <p:cNvSpPr txBox="1"/>
          <p:nvPr/>
        </p:nvSpPr>
        <p:spPr>
          <a:xfrm>
            <a:off x="1035050" y="1892301"/>
            <a:ext cx="9144000" cy="830997"/>
          </a:xfrm>
          <a:prstGeom prst="rect">
            <a:avLst/>
          </a:prstGeom>
          <a:noFill/>
        </p:spPr>
        <p:txBody>
          <a:bodyPr wrap="square">
            <a:spAutoFit/>
          </a:bodyPr>
          <a:lstStyle/>
          <a:p>
            <a:pPr algn="l"/>
            <a:r>
              <a:rPr lang="en-US" sz="2400" b="0" i="0" u="none" strike="noStrike" baseline="0" dirty="0">
                <a:latin typeface="Times New Roman" panose="02020603050405020304" pitchFamily="18" charset="0"/>
              </a:rPr>
              <a:t>For example, using registers R1 and </a:t>
            </a:r>
            <a:r>
              <a:rPr lang="en-US" sz="2400" b="1" i="0" u="none" strike="noStrike" baseline="0" dirty="0">
                <a:latin typeface="Courier New,Bold"/>
              </a:rPr>
              <a:t>R2, </a:t>
            </a:r>
            <a:r>
              <a:rPr lang="en-US" sz="2400" b="0" i="0" u="none" strike="noStrike" baseline="0" dirty="0">
                <a:latin typeface="Times New Roman" panose="02020603050405020304" pitchFamily="18" charset="0"/>
              </a:rPr>
              <a:t>the intermediate code might get translated into the machine code</a:t>
            </a:r>
            <a:endParaRPr lang="en-GB" sz="3600" dirty="0"/>
          </a:p>
        </p:txBody>
      </p:sp>
      <p:sp>
        <p:nvSpPr>
          <p:cNvPr id="3" name="Footer Placeholder 2"/>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138773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0930-E882-4616-9A63-B2B6929F17E0}"/>
              </a:ext>
            </a:extLst>
          </p:cNvPr>
          <p:cNvSpPr>
            <a:spLocks noGrp="1"/>
          </p:cNvSpPr>
          <p:nvPr>
            <p:ph type="title"/>
          </p:nvPr>
        </p:nvSpPr>
        <p:spPr/>
        <p:txBody>
          <a:bodyPr/>
          <a:lstStyle/>
          <a:p>
            <a:r>
              <a:rPr lang="en-US" dirty="0"/>
              <a:t>Code generation example in details </a:t>
            </a:r>
            <a:endParaRPr lang="en-GB" dirty="0"/>
          </a:p>
        </p:txBody>
      </p:sp>
      <p:sp>
        <p:nvSpPr>
          <p:cNvPr id="3" name="Content Placeholder 2">
            <a:extLst>
              <a:ext uri="{FF2B5EF4-FFF2-40B4-BE49-F238E27FC236}">
                <a16:creationId xmlns:a16="http://schemas.microsoft.com/office/drawing/2014/main" id="{4109647D-4143-427B-8346-545629659C0E}"/>
              </a:ext>
            </a:extLst>
          </p:cNvPr>
          <p:cNvSpPr>
            <a:spLocks noGrp="1"/>
          </p:cNvSpPr>
          <p:nvPr>
            <p:ph idx="1"/>
          </p:nvPr>
        </p:nvSpPr>
        <p:spPr>
          <a:xfrm>
            <a:off x="960120" y="1690688"/>
            <a:ext cx="10515600" cy="4351338"/>
          </a:xfrm>
        </p:spPr>
        <p:txBody>
          <a:bodyPr>
            <a:normAutofit/>
          </a:bodyPr>
          <a:lstStyle/>
          <a:p>
            <a:r>
              <a:rPr lang="en-US" sz="2400" b="0" i="0" u="none" strike="noStrike" baseline="0" dirty="0">
                <a:latin typeface="Times New Roman" panose="02020603050405020304" pitchFamily="18" charset="0"/>
              </a:rPr>
              <a:t>The first operand of each instruction specifies a destination.</a:t>
            </a:r>
          </a:p>
          <a:p>
            <a:r>
              <a:rPr lang="en-US" sz="2400" b="0" i="0" u="none" strike="noStrike" baseline="0" dirty="0">
                <a:latin typeface="Times New Roman" panose="02020603050405020304" pitchFamily="18" charset="0"/>
              </a:rPr>
              <a:t>The F in each instruction tells us that it deals with floating-point numbers. </a:t>
            </a:r>
          </a:p>
          <a:p>
            <a:r>
              <a:rPr lang="en-US" sz="2400" b="0" i="0" u="none" strike="noStrike" baseline="0" dirty="0">
                <a:latin typeface="Times New Roman" panose="02020603050405020304" pitchFamily="18" charset="0"/>
              </a:rPr>
              <a:t>The code is loads the contents of address id3 into register R2, </a:t>
            </a:r>
          </a:p>
          <a:p>
            <a:r>
              <a:rPr lang="en-US" sz="2400" b="0" i="0" u="none" strike="noStrike" baseline="0" dirty="0">
                <a:latin typeface="Times New Roman" panose="02020603050405020304" pitchFamily="18" charset="0"/>
              </a:rPr>
              <a:t>then multiplies it with floating-point constant 60.0. </a:t>
            </a:r>
          </a:p>
          <a:p>
            <a:r>
              <a:rPr lang="en-US" sz="2400" b="0" i="0" u="none" strike="noStrike" baseline="0" dirty="0">
                <a:latin typeface="Times New Roman" panose="02020603050405020304" pitchFamily="18" charset="0"/>
              </a:rPr>
              <a:t>The # signifies that 60.0 is to be treated as an immediate constant. </a:t>
            </a:r>
          </a:p>
          <a:p>
            <a:r>
              <a:rPr lang="en-US" sz="2400" b="0" i="0" u="none" strike="noStrike" baseline="0" dirty="0">
                <a:latin typeface="Times New Roman" panose="02020603050405020304" pitchFamily="18" charset="0"/>
              </a:rPr>
              <a:t>The third instruction moves id2 into register R1 and </a:t>
            </a:r>
          </a:p>
          <a:p>
            <a:r>
              <a:rPr lang="en-US" sz="2400" b="0" i="0" u="none" strike="noStrike" baseline="0" dirty="0">
                <a:latin typeface="Times New Roman" panose="02020603050405020304" pitchFamily="18" charset="0"/>
              </a:rPr>
              <a:t>the fourth adds to it the value previously computed in register R2. </a:t>
            </a:r>
          </a:p>
          <a:p>
            <a:r>
              <a:rPr lang="en-US" sz="2400" b="0" i="0" u="none" strike="noStrike" baseline="0" dirty="0">
                <a:latin typeface="Times New Roman" panose="02020603050405020304" pitchFamily="18" charset="0"/>
              </a:rPr>
              <a:t>Finally, the value in register </a:t>
            </a:r>
            <a:r>
              <a:rPr lang="en-US" sz="2400" b="1" i="0" u="none" strike="noStrike" baseline="0" dirty="0">
                <a:latin typeface="Times New Roman" panose="02020603050405020304" pitchFamily="18" charset="0"/>
              </a:rPr>
              <a:t>R1 </a:t>
            </a:r>
            <a:r>
              <a:rPr lang="en-US" sz="2400" b="0" i="0" u="none" strike="noStrike" baseline="0" dirty="0">
                <a:latin typeface="Times New Roman" panose="02020603050405020304" pitchFamily="18" charset="0"/>
              </a:rPr>
              <a:t>is stored into the address of  id l , so the code correctly implements the assignment statement.</a:t>
            </a:r>
            <a:endParaRPr lang="en-GB" sz="3600" dirty="0"/>
          </a:p>
        </p:txBody>
      </p:sp>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481434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592BEB1-CC5C-4AA7-8B59-6C1D67726998}"/>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43874" t="21154" r="24247" b="35090"/>
          <a:stretch/>
        </p:blipFill>
        <p:spPr bwMode="auto">
          <a:xfrm>
            <a:off x="-238454" y="484416"/>
            <a:ext cx="12476174" cy="5139144"/>
          </a:xfrm>
          <a:prstGeom prst="rect">
            <a:avLst/>
          </a:prstGeom>
          <a:ln>
            <a:noFill/>
          </a:ln>
          <a:extLst>
            <a:ext uri="{53640926-AAD7-44D8-BBD7-CCE9431645EC}">
              <a14:shadowObscured xmlns:a14="http://schemas.microsoft.com/office/drawing/2010/main"/>
            </a:ext>
          </a:extLst>
        </p:spPr>
      </p:pic>
      <p:sp>
        <p:nvSpPr>
          <p:cNvPr id="2" name="Footer Placeholder 1"/>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1020367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0592BEB1-CC5C-4AA7-8B59-6C1D67726998}"/>
              </a:ext>
            </a:extLst>
          </p:cNvPr>
          <p:cNvPicPr>
            <a:picLocks/>
          </p:cNvPicPr>
          <p:nvPr/>
        </p:nvPicPr>
        <p:blipFill rotWithShape="1">
          <a:blip r:embed="rId2">
            <a:extLst>
              <a:ext uri="{28A0092B-C50C-407E-A947-70E740481C1C}">
                <a14:useLocalDpi xmlns:a14="http://schemas.microsoft.com/office/drawing/2010/main" val="0"/>
              </a:ext>
            </a:extLst>
          </a:blip>
          <a:srcRect l="43963" t="137490" r="23930" b="-104025"/>
          <a:stretch/>
        </p:blipFill>
        <p:spPr bwMode="auto">
          <a:xfrm>
            <a:off x="-1037486" y="6431118"/>
            <a:ext cx="12565492" cy="7814632"/>
          </a:xfrm>
          <a:prstGeom prst="rect">
            <a:avLst/>
          </a:prstGeom>
          <a:ln>
            <a:noFill/>
          </a:ln>
          <a:extLst>
            <a:ext uri="{53640926-AAD7-44D8-BBD7-CCE9431645EC}">
              <a14:shadowObscured xmlns:a14="http://schemas.microsoft.com/office/drawing/2010/main"/>
            </a:ext>
          </a:extLst>
        </p:spPr>
      </p:pic>
      <p:sp>
        <p:nvSpPr>
          <p:cNvPr id="7" name="Content Placeholder 6"/>
          <p:cNvSpPr>
            <a:spLocks noGrp="1"/>
          </p:cNvSpPr>
          <p:nvPr>
            <p:ph idx="1"/>
          </p:nvPr>
        </p:nvSpPr>
        <p:spPr/>
        <p:txBody>
          <a:bodyPr/>
          <a:lstStyle/>
          <a:p>
            <a:endParaRPr lang="en-GB"/>
          </a:p>
        </p:txBody>
      </p:sp>
      <p:pic>
        <p:nvPicPr>
          <p:cNvPr id="8" name="Content Placeholder 3">
            <a:extLst>
              <a:ext uri="{FF2B5EF4-FFF2-40B4-BE49-F238E27FC236}">
                <a16:creationId xmlns:a16="http://schemas.microsoft.com/office/drawing/2014/main" id="{0592BEB1-CC5C-4AA7-8B59-6C1D67726998}"/>
              </a:ext>
            </a:extLst>
          </p:cNvPr>
          <p:cNvPicPr>
            <a:picLocks/>
          </p:cNvPicPr>
          <p:nvPr/>
        </p:nvPicPr>
        <p:blipFill rotWithShape="1">
          <a:blip r:embed="rId2">
            <a:extLst>
              <a:ext uri="{28A0092B-C50C-407E-A947-70E740481C1C}">
                <a14:useLocalDpi xmlns:a14="http://schemas.microsoft.com/office/drawing/2010/main" val="0"/>
              </a:ext>
            </a:extLst>
          </a:blip>
          <a:srcRect l="43874" t="65713" r="25039" b="12310"/>
          <a:stretch/>
        </p:blipFill>
        <p:spPr bwMode="auto">
          <a:xfrm>
            <a:off x="-885463" y="2696900"/>
            <a:ext cx="13552025" cy="3136739"/>
          </a:xfrm>
          <a:prstGeom prst="rect">
            <a:avLst/>
          </a:prstGeom>
          <a:ln>
            <a:noFill/>
          </a:ln>
          <a:extLst>
            <a:ext uri="{53640926-AAD7-44D8-BBD7-CCE9431645EC}">
              <a14:shadowObscured xmlns:a14="http://schemas.microsoft.com/office/drawing/2010/main"/>
            </a:ext>
          </a:extLst>
        </p:spPr>
      </p:pic>
      <p:sp>
        <p:nvSpPr>
          <p:cNvPr id="3" name="Footer Placeholder 2"/>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1815455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73064-6ADE-494E-9AC4-3361FD73D26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3600" dirty="0">
                <a:latin typeface="TimesNewRomanPSMT"/>
              </a:rPr>
              <a:t>preprocessor</a:t>
            </a:r>
            <a:endParaRPr lang="en-GB" sz="3600" dirty="0">
              <a:latin typeface="TimesNewRomanPSMT"/>
            </a:endParaRPr>
          </a:p>
        </p:txBody>
      </p:sp>
      <p:sp>
        <p:nvSpPr>
          <p:cNvPr id="3" name="Content Placeholder 2">
            <a:extLst>
              <a:ext uri="{FF2B5EF4-FFF2-40B4-BE49-F238E27FC236}">
                <a16:creationId xmlns:a16="http://schemas.microsoft.com/office/drawing/2014/main" id="{36D2B3D7-8AAD-4452-AC16-9AE3BB62922F}"/>
              </a:ext>
            </a:extLst>
          </p:cNvPr>
          <p:cNvSpPr>
            <a:spLocks noGrp="1"/>
          </p:cNvSpPr>
          <p:nvPr>
            <p:ph idx="1"/>
          </p:nvPr>
        </p:nvSpPr>
        <p:spPr/>
        <p:txBody>
          <a:bodyPr>
            <a:normAutofit fontScale="92500"/>
          </a:bodyPr>
          <a:lstStyle/>
          <a:p>
            <a:r>
              <a:rPr lang="en-US" dirty="0"/>
              <a:t>A preprocessor produce input to compilers. They may perform the following functions. </a:t>
            </a:r>
          </a:p>
          <a:p>
            <a:r>
              <a:rPr lang="en-US" dirty="0"/>
              <a:t>1. Macro processing: A preprocessor may allow a user to define macros that are short hands for longer constructs. </a:t>
            </a:r>
          </a:p>
          <a:p>
            <a:r>
              <a:rPr lang="en-US" dirty="0"/>
              <a:t>2. File inclusion: A preprocessor may include header files into the program text. </a:t>
            </a:r>
          </a:p>
          <a:p>
            <a:r>
              <a:rPr lang="en-US" dirty="0"/>
              <a:t>3. Rational preprocessor: these preprocessors augment older languages with more modern flow-</a:t>
            </a:r>
            <a:r>
              <a:rPr lang="en-US" dirty="0" err="1"/>
              <a:t>ofcontrol</a:t>
            </a:r>
            <a:r>
              <a:rPr lang="en-US" dirty="0"/>
              <a:t> and data structuring facilities. </a:t>
            </a:r>
          </a:p>
          <a:p>
            <a:r>
              <a:rPr lang="en-US" dirty="0"/>
              <a:t>4. Language Extensions: These preprocessor attempts to add capabilities to the language by certain amounts to build-in macro</a:t>
            </a:r>
            <a:endParaRPr lang="en-GB" dirty="0"/>
          </a:p>
        </p:txBody>
      </p:sp>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3923148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EF81-5304-4CDA-BF14-41C5DC057503}"/>
              </a:ext>
            </a:extLst>
          </p:cNvPr>
          <p:cNvSpPr>
            <a:spLocks noGrp="1"/>
          </p:cNvSpPr>
          <p:nvPr>
            <p:ph type="title"/>
          </p:nvPr>
        </p:nvSpPr>
        <p:spPr/>
        <p:txBody>
          <a:bodyPr vert="horz" lIns="91440" tIns="45720" rIns="91440" bIns="45720" rtlCol="0" anchor="ctr">
            <a:normAutofit/>
          </a:bodyPr>
          <a:lstStyle/>
          <a:p>
            <a:r>
              <a:rPr lang="en-GB" sz="3600" b="1">
                <a:latin typeface="TimesNewRomanPSMT"/>
              </a:rPr>
              <a:t>COMPILER</a:t>
            </a:r>
          </a:p>
        </p:txBody>
      </p:sp>
      <p:sp>
        <p:nvSpPr>
          <p:cNvPr id="3" name="Content Placeholder 2">
            <a:extLst>
              <a:ext uri="{FF2B5EF4-FFF2-40B4-BE49-F238E27FC236}">
                <a16:creationId xmlns:a16="http://schemas.microsoft.com/office/drawing/2014/main" id="{18DE42F5-1804-42F8-B206-4B63A5AC999C}"/>
              </a:ext>
            </a:extLst>
          </p:cNvPr>
          <p:cNvSpPr>
            <a:spLocks noGrp="1"/>
          </p:cNvSpPr>
          <p:nvPr>
            <p:ph idx="1"/>
          </p:nvPr>
        </p:nvSpPr>
        <p:spPr>
          <a:xfrm>
            <a:off x="830580" y="1810385"/>
            <a:ext cx="10515600" cy="4351338"/>
          </a:xfrm>
        </p:spPr>
        <p:txBody>
          <a:bodyPr>
            <a:normAutofit/>
          </a:bodyPr>
          <a:lstStyle/>
          <a:p>
            <a:pPr algn="l"/>
            <a:endParaRPr lang="en-GB" sz="2600" b="1" i="0" u="none" strike="noStrike" baseline="0" dirty="0"/>
          </a:p>
          <a:p>
            <a:pPr algn="l"/>
            <a:r>
              <a:rPr lang="en-US" sz="2600" b="0" i="0" u="none" strike="noStrike" baseline="0" dirty="0"/>
              <a:t>Compiler is a translator program that translates a program written in (HLL) </a:t>
            </a:r>
            <a:r>
              <a:rPr lang="en-US" sz="2600" b="0" i="0" u="none" strike="noStrike" baseline="0" dirty="0" smtClean="0"/>
              <a:t>(the </a:t>
            </a:r>
            <a:r>
              <a:rPr lang="en-US" sz="2600" b="0" i="0" u="none" strike="noStrike" baseline="0" dirty="0"/>
              <a:t>source </a:t>
            </a:r>
            <a:r>
              <a:rPr lang="en-US" sz="2600" b="0" i="0" u="none" strike="noStrike" baseline="0" dirty="0" smtClean="0"/>
              <a:t>program) into </a:t>
            </a:r>
            <a:r>
              <a:rPr lang="en-US" sz="2600" b="0" i="0" u="none" strike="noStrike" baseline="0" dirty="0"/>
              <a:t>an </a:t>
            </a:r>
            <a:r>
              <a:rPr lang="en-US" sz="2600" b="0" i="0" u="none" strike="noStrike" baseline="0" dirty="0" smtClean="0"/>
              <a:t>equivalent </a:t>
            </a:r>
            <a:r>
              <a:rPr lang="en-US" sz="2600" b="0" i="0" u="none" strike="noStrike" baseline="0" dirty="0"/>
              <a:t>program in (MLL) the target program. As an important part of a compiler is error showing to the programmer.</a:t>
            </a:r>
            <a:endParaRPr lang="en-GB" sz="2600" dirty="0"/>
          </a:p>
        </p:txBody>
      </p:sp>
      <p:pic>
        <p:nvPicPr>
          <p:cNvPr id="5" name="Picture 4">
            <a:extLst>
              <a:ext uri="{FF2B5EF4-FFF2-40B4-BE49-F238E27FC236}">
                <a16:creationId xmlns:a16="http://schemas.microsoft.com/office/drawing/2014/main" id="{D0F121E9-5280-4C03-8BEB-92F26C257928}"/>
              </a:ext>
            </a:extLst>
          </p:cNvPr>
          <p:cNvPicPr>
            <a:picLocks noChangeAspect="1"/>
          </p:cNvPicPr>
          <p:nvPr/>
        </p:nvPicPr>
        <p:blipFill>
          <a:blip r:embed="rId2"/>
          <a:stretch>
            <a:fillRect/>
          </a:stretch>
        </p:blipFill>
        <p:spPr>
          <a:xfrm>
            <a:off x="4000500" y="3986054"/>
            <a:ext cx="6019799" cy="2429986"/>
          </a:xfrm>
          <a:prstGeom prst="rect">
            <a:avLst/>
          </a:prstGeom>
        </p:spPr>
      </p:pic>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1205943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FD2D-CB59-439C-8528-6DA5622487DF}"/>
              </a:ext>
            </a:extLst>
          </p:cNvPr>
          <p:cNvSpPr>
            <a:spLocks noGrp="1"/>
          </p:cNvSpPr>
          <p:nvPr>
            <p:ph type="title"/>
          </p:nvPr>
        </p:nvSpPr>
        <p:spPr/>
        <p:txBody>
          <a:bodyPr>
            <a:normAutofit/>
          </a:bodyPr>
          <a:lstStyle/>
          <a:p>
            <a:r>
              <a:rPr lang="en-GB" sz="3600" b="1" i="0" u="none" strike="noStrike" baseline="0" dirty="0">
                <a:latin typeface="TimesNewRomanPS-BoldMT"/>
              </a:rPr>
              <a:t>ASSEMBLER</a:t>
            </a:r>
            <a:endParaRPr lang="en-GB" sz="3600" dirty="0"/>
          </a:p>
        </p:txBody>
      </p:sp>
      <p:sp>
        <p:nvSpPr>
          <p:cNvPr id="3" name="Content Placeholder 2">
            <a:extLst>
              <a:ext uri="{FF2B5EF4-FFF2-40B4-BE49-F238E27FC236}">
                <a16:creationId xmlns:a16="http://schemas.microsoft.com/office/drawing/2014/main" id="{B3920108-E8D3-407A-8E48-3800CD1FEC50}"/>
              </a:ext>
            </a:extLst>
          </p:cNvPr>
          <p:cNvSpPr>
            <a:spLocks noGrp="1"/>
          </p:cNvSpPr>
          <p:nvPr>
            <p:ph idx="1"/>
          </p:nvPr>
        </p:nvSpPr>
        <p:spPr/>
        <p:txBody>
          <a:bodyPr>
            <a:normAutofit/>
          </a:bodyPr>
          <a:lstStyle/>
          <a:p>
            <a:pPr algn="l"/>
            <a:r>
              <a:rPr lang="en-GB" sz="2400" b="1" i="0" u="none" strike="noStrike" baseline="0" dirty="0">
                <a:latin typeface="TimesNewRomanPS-BoldMT"/>
              </a:rPr>
              <a:t>ASSEMBLER</a:t>
            </a:r>
          </a:p>
          <a:p>
            <a:pPr algn="l"/>
            <a:r>
              <a:rPr lang="en-US" sz="2400" b="0" i="0" u="none" strike="noStrike" baseline="0" dirty="0">
                <a:latin typeface="TimesNewRomanPSMT"/>
              </a:rPr>
              <a:t>Programmers found it difficult to write or read programs in machine language. They begin to use a mnemonic (symbols) for each machine instruction, which they would subsequently translate into machine language. Such a mnemonic machine language is now called an assembly language. Programs known as assembler were written to automate the translation of assembly language </a:t>
            </a:r>
            <a:r>
              <a:rPr lang="en-US" sz="2400" b="0" i="0" u="none" strike="noStrike" baseline="0" dirty="0" smtClean="0">
                <a:latin typeface="TimesNewRomanPSMT"/>
              </a:rPr>
              <a:t>into </a:t>
            </a:r>
            <a:r>
              <a:rPr lang="en-US" sz="2400" b="0" i="0" u="none" strike="noStrike" baseline="0" dirty="0">
                <a:latin typeface="TimesNewRomanPSMT"/>
              </a:rPr>
              <a:t>machine language. </a:t>
            </a:r>
          </a:p>
          <a:p>
            <a:pPr algn="l"/>
            <a:endParaRPr lang="en-US" sz="2400" dirty="0">
              <a:latin typeface="TimesNewRomanPSMT"/>
            </a:endParaRPr>
          </a:p>
          <a:p>
            <a:pPr algn="l"/>
            <a:r>
              <a:rPr lang="en-US" sz="2400" b="0" i="0" u="none" strike="noStrike" baseline="0" dirty="0">
                <a:latin typeface="TimesNewRomanPSMT"/>
              </a:rPr>
              <a:t>The input to an assembler program is called source program.</a:t>
            </a:r>
          </a:p>
          <a:p>
            <a:pPr algn="l"/>
            <a:r>
              <a:rPr lang="en-US" sz="2400" dirty="0">
                <a:latin typeface="TimesNewRomanPSMT"/>
              </a:rPr>
              <a:t>T</a:t>
            </a:r>
            <a:r>
              <a:rPr lang="en-US" sz="2400" b="0" i="0" u="none" strike="noStrike" baseline="0" dirty="0">
                <a:latin typeface="TimesNewRomanPSMT"/>
              </a:rPr>
              <a:t>he output is a </a:t>
            </a:r>
            <a:r>
              <a:rPr lang="en-GB" sz="2400" b="0" i="0" u="none" strike="noStrike" baseline="0" dirty="0">
                <a:latin typeface="TimesNewRomanPSMT"/>
              </a:rPr>
              <a:t>machine language translation (object program).</a:t>
            </a:r>
            <a:endParaRPr lang="en-GB" sz="3600" dirty="0"/>
          </a:p>
        </p:txBody>
      </p:sp>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298823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092B-E8C4-456B-9FD7-F074FF29CF17}"/>
              </a:ext>
            </a:extLst>
          </p:cNvPr>
          <p:cNvSpPr>
            <a:spLocks noGrp="1"/>
          </p:cNvSpPr>
          <p:nvPr>
            <p:ph type="title"/>
          </p:nvPr>
        </p:nvSpPr>
        <p:spPr/>
        <p:txBody>
          <a:bodyPr>
            <a:normAutofit/>
          </a:bodyPr>
          <a:lstStyle/>
          <a:p>
            <a:r>
              <a:rPr lang="en-GB" sz="3600" b="1" i="1" u="none" strike="noStrike" baseline="0" dirty="0">
                <a:latin typeface="TimesNewRomanPS-BoldMT"/>
              </a:rPr>
              <a:t>INTERPRETER</a:t>
            </a:r>
            <a:endParaRPr lang="en-GB" sz="3600" i="1" dirty="0"/>
          </a:p>
        </p:txBody>
      </p:sp>
      <p:sp>
        <p:nvSpPr>
          <p:cNvPr id="3" name="Content Placeholder 2">
            <a:extLst>
              <a:ext uri="{FF2B5EF4-FFF2-40B4-BE49-F238E27FC236}">
                <a16:creationId xmlns:a16="http://schemas.microsoft.com/office/drawing/2014/main" id="{62E7C778-7998-4F3F-BAAD-C9997FF0DEA7}"/>
              </a:ext>
            </a:extLst>
          </p:cNvPr>
          <p:cNvSpPr>
            <a:spLocks noGrp="1"/>
          </p:cNvSpPr>
          <p:nvPr>
            <p:ph idx="1"/>
          </p:nvPr>
        </p:nvSpPr>
        <p:spPr>
          <a:xfrm>
            <a:off x="838200" y="1833245"/>
            <a:ext cx="10515600" cy="4351338"/>
          </a:xfrm>
        </p:spPr>
        <p:txBody>
          <a:bodyPr>
            <a:normAutofit/>
          </a:bodyPr>
          <a:lstStyle/>
          <a:p>
            <a:pPr marL="0" indent="0" algn="l">
              <a:buNone/>
            </a:pPr>
            <a:r>
              <a:rPr lang="en-US" sz="2400" b="0" i="0" u="none" strike="noStrike" baseline="0" dirty="0">
                <a:latin typeface="TimesNewRomanPSMT"/>
              </a:rPr>
              <a:t>An interpreter is a program that appears to execute a source program as if it were machine language.</a:t>
            </a:r>
          </a:p>
          <a:p>
            <a:pPr marL="0" indent="0" algn="l">
              <a:buNone/>
            </a:pPr>
            <a:r>
              <a:rPr lang="en-US" sz="2400" b="0" i="0" u="none" strike="noStrike" baseline="0" dirty="0">
                <a:latin typeface="TimesNewRomanPSMT"/>
              </a:rPr>
              <a:t>Languages such as BASIC, SNOBOL, LISP can be translated using interpreters. JAVA also uses</a:t>
            </a:r>
          </a:p>
          <a:p>
            <a:pPr algn="l"/>
            <a:r>
              <a:rPr lang="en-US" sz="2400" b="0" i="0" u="none" strike="noStrike" baseline="0" dirty="0">
                <a:latin typeface="TimesNewRomanPSMT"/>
              </a:rPr>
              <a:t>interpreter. The process of interpretation can be carried out in following phases.</a:t>
            </a:r>
          </a:p>
          <a:p>
            <a:pPr algn="l"/>
            <a:r>
              <a:rPr lang="en-GB" sz="2400" b="0" i="0" u="none" strike="noStrike" baseline="0" dirty="0">
                <a:latin typeface="TimesNewRomanPSMT"/>
              </a:rPr>
              <a:t>1. Lexical analysis</a:t>
            </a:r>
          </a:p>
          <a:p>
            <a:pPr algn="l"/>
            <a:r>
              <a:rPr lang="en-GB" sz="2400" b="0" i="0" u="none" strike="noStrike" baseline="0" dirty="0">
                <a:latin typeface="TimesNewRomanPSMT"/>
              </a:rPr>
              <a:t>2. Syntax analysis</a:t>
            </a:r>
          </a:p>
          <a:p>
            <a:pPr algn="l"/>
            <a:r>
              <a:rPr lang="en-GB" sz="2400" b="0" i="0" u="none" strike="noStrike" baseline="0" dirty="0">
                <a:latin typeface="TimesNewRomanPSMT"/>
              </a:rPr>
              <a:t>3. Semantic analysis</a:t>
            </a:r>
          </a:p>
          <a:p>
            <a:pPr algn="l"/>
            <a:r>
              <a:rPr lang="en-GB" sz="2400" b="0" i="0" u="none" strike="noStrike" baseline="0" dirty="0">
                <a:latin typeface="TimesNewRomanPSMT"/>
              </a:rPr>
              <a:t>4. Direct Execution</a:t>
            </a:r>
            <a:endParaRPr lang="en-GB" sz="3600" dirty="0"/>
          </a:p>
        </p:txBody>
      </p:sp>
      <p:pic>
        <p:nvPicPr>
          <p:cNvPr id="5" name="Picture 4">
            <a:extLst>
              <a:ext uri="{FF2B5EF4-FFF2-40B4-BE49-F238E27FC236}">
                <a16:creationId xmlns:a16="http://schemas.microsoft.com/office/drawing/2014/main" id="{276A4A95-D67A-423D-A504-878AD99F799B}"/>
              </a:ext>
            </a:extLst>
          </p:cNvPr>
          <p:cNvPicPr>
            <a:picLocks noChangeAspect="1"/>
          </p:cNvPicPr>
          <p:nvPr/>
        </p:nvPicPr>
        <p:blipFill>
          <a:blip r:embed="rId2"/>
          <a:stretch>
            <a:fillRect/>
          </a:stretch>
        </p:blipFill>
        <p:spPr>
          <a:xfrm>
            <a:off x="5920740" y="4244340"/>
            <a:ext cx="5202846" cy="1661160"/>
          </a:xfrm>
          <a:prstGeom prst="rect">
            <a:avLst/>
          </a:prstGeom>
        </p:spPr>
      </p:pic>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3189064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F842-9EE3-42C5-AACA-FBF5130CF91B}"/>
              </a:ext>
            </a:extLst>
          </p:cNvPr>
          <p:cNvSpPr>
            <a:spLocks noGrp="1"/>
          </p:cNvSpPr>
          <p:nvPr>
            <p:ph type="title"/>
          </p:nvPr>
        </p:nvSpPr>
        <p:spPr/>
        <p:txBody>
          <a:bodyPr>
            <a:normAutofit/>
          </a:bodyPr>
          <a:lstStyle/>
          <a:p>
            <a:r>
              <a:rPr lang="en-GB" sz="3600" b="1" i="1" u="none" strike="noStrike" baseline="0" dirty="0">
                <a:latin typeface="TimesNewRomanPS-BoldItalicMT"/>
              </a:rPr>
              <a:t>Advantages and disadvantage of interpreter </a:t>
            </a:r>
            <a:endParaRPr lang="en-GB" sz="3600" dirty="0"/>
          </a:p>
        </p:txBody>
      </p:sp>
      <p:sp>
        <p:nvSpPr>
          <p:cNvPr id="3" name="Content Placeholder 2">
            <a:extLst>
              <a:ext uri="{FF2B5EF4-FFF2-40B4-BE49-F238E27FC236}">
                <a16:creationId xmlns:a16="http://schemas.microsoft.com/office/drawing/2014/main" id="{36D669C0-FAEC-472E-9B23-44CAAC45662D}"/>
              </a:ext>
            </a:extLst>
          </p:cNvPr>
          <p:cNvSpPr>
            <a:spLocks noGrp="1"/>
          </p:cNvSpPr>
          <p:nvPr>
            <p:ph idx="1"/>
          </p:nvPr>
        </p:nvSpPr>
        <p:spPr>
          <a:xfrm>
            <a:off x="838200" y="1856105"/>
            <a:ext cx="10515600" cy="4351338"/>
          </a:xfrm>
        </p:spPr>
        <p:txBody>
          <a:bodyPr>
            <a:normAutofit/>
          </a:bodyPr>
          <a:lstStyle/>
          <a:p>
            <a:pPr marL="0" indent="0" algn="l">
              <a:buNone/>
            </a:pPr>
            <a:r>
              <a:rPr lang="en-GB" sz="2400" b="1" i="1" u="none" strike="noStrike" baseline="0" dirty="0">
                <a:latin typeface="TimesNewRomanPS-BoldItalicMT"/>
              </a:rPr>
              <a:t>Advantages</a:t>
            </a:r>
          </a:p>
          <a:p>
            <a:pPr algn="l"/>
            <a:r>
              <a:rPr lang="en-US" sz="2400" b="0" i="0" u="none" strike="noStrike" baseline="0" dirty="0">
                <a:latin typeface="TimesNewRomanPSMT"/>
              </a:rPr>
              <a:t>Modification of user program can be easily made and implemented as execution proceeds.</a:t>
            </a:r>
          </a:p>
          <a:p>
            <a:pPr algn="l"/>
            <a:r>
              <a:rPr lang="en-US" sz="2400" b="0" i="0" u="none" strike="noStrike" baseline="0" dirty="0">
                <a:latin typeface="TimesNewRomanPSMT"/>
              </a:rPr>
              <a:t>Type of object that denotes a various may change dynamically.</a:t>
            </a:r>
          </a:p>
          <a:p>
            <a:pPr algn="l"/>
            <a:r>
              <a:rPr lang="en-US" sz="2400" b="0" i="0" u="none" strike="noStrike" baseline="0" dirty="0">
                <a:latin typeface="TimesNewRomanPSMT"/>
              </a:rPr>
              <a:t>Debugging a program and finding errors is simplified task for a program used for interpretation.</a:t>
            </a:r>
          </a:p>
          <a:p>
            <a:pPr algn="l"/>
            <a:r>
              <a:rPr lang="en-US" sz="2400" b="0" i="0" u="none" strike="noStrike" baseline="0" dirty="0">
                <a:latin typeface="TimesNewRomanPSMT"/>
              </a:rPr>
              <a:t>The interpreter for the language makes it machine independent.</a:t>
            </a:r>
          </a:p>
          <a:p>
            <a:pPr algn="l"/>
            <a:r>
              <a:rPr lang="en-GB" sz="2400" b="1" i="1" u="none" strike="noStrike" baseline="0" dirty="0">
                <a:latin typeface="TimesNewRomanPS-BoldItalicMT"/>
              </a:rPr>
              <a:t>Disadvantages:</a:t>
            </a:r>
          </a:p>
          <a:p>
            <a:pPr algn="l"/>
            <a:r>
              <a:rPr lang="en-US" sz="2400" b="0" i="0" u="none" strike="noStrike" baseline="0" dirty="0">
                <a:latin typeface="TimesNewRomanPSMT"/>
              </a:rPr>
              <a:t>The execution of the program is </a:t>
            </a:r>
            <a:r>
              <a:rPr lang="en-US" sz="2400" b="0" i="1" u="none" strike="noStrike" baseline="0" dirty="0">
                <a:latin typeface="TimesNewRomanPS-ItalicMT"/>
              </a:rPr>
              <a:t>slower</a:t>
            </a:r>
            <a:r>
              <a:rPr lang="en-US" sz="2400" b="0" i="0" u="none" strike="noStrike" baseline="0" dirty="0">
                <a:latin typeface="TimesNewRomanPSMT"/>
              </a:rPr>
              <a:t>.</a:t>
            </a:r>
          </a:p>
          <a:p>
            <a:pPr algn="l"/>
            <a:r>
              <a:rPr lang="en-GB" sz="2400" b="0" i="1" u="none" strike="noStrike" baseline="0" dirty="0">
                <a:latin typeface="TimesNewRomanPS-ItalicMT"/>
              </a:rPr>
              <a:t>Memory </a:t>
            </a:r>
            <a:r>
              <a:rPr lang="en-GB" sz="2400" b="0" i="0" u="none" strike="noStrike" baseline="0" dirty="0">
                <a:latin typeface="TimesNewRomanPSMT"/>
              </a:rPr>
              <a:t>consumption is more.</a:t>
            </a:r>
            <a:endParaRPr lang="en-GB" sz="3600" dirty="0"/>
          </a:p>
        </p:txBody>
      </p:sp>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141352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0B40-726F-4B31-8CA4-FD26324035E4}"/>
              </a:ext>
            </a:extLst>
          </p:cNvPr>
          <p:cNvSpPr>
            <a:spLocks noGrp="1"/>
          </p:cNvSpPr>
          <p:nvPr>
            <p:ph type="title"/>
          </p:nvPr>
        </p:nvSpPr>
        <p:spPr/>
        <p:txBody>
          <a:bodyPr>
            <a:normAutofit/>
          </a:bodyPr>
          <a:lstStyle/>
          <a:p>
            <a:r>
              <a:rPr lang="en-GB" sz="3600" b="1" i="0" u="none" strike="noStrike" baseline="0">
                <a:latin typeface="TimesNewRomanPS-BoldMT"/>
              </a:rPr>
              <a:t>LOADER AND LINK-EDITOR:</a:t>
            </a:r>
            <a:endParaRPr lang="en-GB" sz="7200"/>
          </a:p>
        </p:txBody>
      </p:sp>
      <p:sp>
        <p:nvSpPr>
          <p:cNvPr id="3" name="Content Placeholder 2">
            <a:extLst>
              <a:ext uri="{FF2B5EF4-FFF2-40B4-BE49-F238E27FC236}">
                <a16:creationId xmlns:a16="http://schemas.microsoft.com/office/drawing/2014/main" id="{985669B2-04D9-40A6-81DE-7C4A7A5206DC}"/>
              </a:ext>
            </a:extLst>
          </p:cNvPr>
          <p:cNvSpPr>
            <a:spLocks noGrp="1"/>
          </p:cNvSpPr>
          <p:nvPr>
            <p:ph idx="1"/>
          </p:nvPr>
        </p:nvSpPr>
        <p:spPr/>
        <p:txBody>
          <a:bodyPr>
            <a:normAutofit/>
          </a:bodyPr>
          <a:lstStyle/>
          <a:p>
            <a:pPr algn="l"/>
            <a:r>
              <a:rPr lang="en-US" sz="2400" b="0" i="0" u="none" strike="noStrike" baseline="0" dirty="0">
                <a:latin typeface="TimesNewRomanPSMT"/>
              </a:rPr>
              <a:t>loader is a program that places programs into memory and prepares them for execution.” It would</a:t>
            </a:r>
            <a:r>
              <a:rPr lang="ar-IQ" sz="2400" b="0" i="0" u="none" strike="noStrike" baseline="0" dirty="0">
                <a:latin typeface="TimesNewRomanPSMT"/>
              </a:rPr>
              <a:t> </a:t>
            </a:r>
            <a:r>
              <a:rPr lang="en-US" sz="2400" b="0" i="0" u="none" strike="noStrike" baseline="0" dirty="0">
                <a:latin typeface="TimesNewRomanPSMT"/>
              </a:rPr>
              <a:t>be more efficient if subroutines could be translated into object form the loader could relocate directly behind the user’s program. The task of adjusting programs o they may be placed in arbitrary core locations is called relocation.</a:t>
            </a:r>
            <a:endParaRPr lang="en-GB" sz="3600" dirty="0"/>
          </a:p>
        </p:txBody>
      </p:sp>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1242689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CC05-B080-4488-AC20-6375E35B1A68}"/>
              </a:ext>
            </a:extLst>
          </p:cNvPr>
          <p:cNvSpPr>
            <a:spLocks noGrp="1"/>
          </p:cNvSpPr>
          <p:nvPr>
            <p:ph type="title"/>
          </p:nvPr>
        </p:nvSpPr>
        <p:spPr/>
        <p:txBody>
          <a:bodyPr>
            <a:normAutofit/>
          </a:bodyPr>
          <a:lstStyle/>
          <a:p>
            <a:r>
              <a:rPr lang="en-US" sz="3600" b="1" i="1" u="none" strike="noStrike" baseline="0">
                <a:latin typeface="TimesNewRomanPS-BoldItalicMT"/>
              </a:rPr>
              <a:t>Phases of a compiler</a:t>
            </a:r>
            <a:endParaRPr lang="en-GB" sz="3600"/>
          </a:p>
        </p:txBody>
      </p:sp>
      <p:sp>
        <p:nvSpPr>
          <p:cNvPr id="3" name="Content Placeholder 2">
            <a:extLst>
              <a:ext uri="{FF2B5EF4-FFF2-40B4-BE49-F238E27FC236}">
                <a16:creationId xmlns:a16="http://schemas.microsoft.com/office/drawing/2014/main" id="{D138BAE0-688A-43B3-9479-F77E520C4360}"/>
              </a:ext>
            </a:extLst>
          </p:cNvPr>
          <p:cNvSpPr>
            <a:spLocks noGrp="1"/>
          </p:cNvSpPr>
          <p:nvPr>
            <p:ph idx="1"/>
          </p:nvPr>
        </p:nvSpPr>
        <p:spPr>
          <a:xfrm>
            <a:off x="838200" y="1690688"/>
            <a:ext cx="10515600" cy="4351338"/>
          </a:xfrm>
        </p:spPr>
        <p:txBody>
          <a:bodyPr>
            <a:normAutofit/>
          </a:bodyPr>
          <a:lstStyle/>
          <a:p>
            <a:pPr algn="l"/>
            <a:r>
              <a:rPr lang="en-US" b="1" i="1" u="none" strike="noStrike" baseline="0" dirty="0">
                <a:latin typeface="TimesNewRomanPS-BoldItalicMT"/>
              </a:rPr>
              <a:t> </a:t>
            </a:r>
            <a:r>
              <a:rPr lang="en-US" b="0" i="0" u="none" strike="noStrike" baseline="0" dirty="0">
                <a:latin typeface="TimesNewRomanPSMT"/>
              </a:rPr>
              <a:t>A compiler operates in phases. A phase is a logically interrelated operation that takes source program in one representation and produces output in another representation. </a:t>
            </a:r>
          </a:p>
        </p:txBody>
      </p:sp>
      <p:sp>
        <p:nvSpPr>
          <p:cNvPr id="4" name="Footer Placeholder 3"/>
          <p:cNvSpPr>
            <a:spLocks noGrp="1"/>
          </p:cNvSpPr>
          <p:nvPr>
            <p:ph type="ftr" sz="quarter" idx="11"/>
          </p:nvPr>
        </p:nvSpPr>
        <p:spPr/>
        <p:txBody>
          <a:bodyPr/>
          <a:lstStyle/>
          <a:p>
            <a:r>
              <a:rPr lang="en-GB" smtClean="0"/>
              <a:t>Saja Almodhafar</a:t>
            </a:r>
            <a:endParaRPr lang="en-GB"/>
          </a:p>
        </p:txBody>
      </p:sp>
    </p:spTree>
    <p:extLst>
      <p:ext uri="{BB962C8B-B14F-4D97-AF65-F5344CB8AC3E}">
        <p14:creationId xmlns:p14="http://schemas.microsoft.com/office/powerpoint/2010/main" val="2162332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11725</TotalTime>
  <Words>1382</Words>
  <Application>Microsoft Office PowerPoint</Application>
  <PresentationFormat>Widescreen</PresentationFormat>
  <Paragraphs>127</Paragraphs>
  <Slides>24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Calibri</vt:lpstr>
      <vt:lpstr>Calibri Light</vt:lpstr>
      <vt:lpstr>Cambria</vt:lpstr>
      <vt:lpstr>Courier New</vt:lpstr>
      <vt:lpstr>Courier New,Bold</vt:lpstr>
      <vt:lpstr>Times New Roman</vt:lpstr>
      <vt:lpstr>TimesNewRomanPS-BoldItalicMT</vt:lpstr>
      <vt:lpstr>TimesNewRomanPS-BoldMT</vt:lpstr>
      <vt:lpstr>TimesNewRomanPS-ItalicMT</vt:lpstr>
      <vt:lpstr>TimesNewRomanPSMT</vt:lpstr>
      <vt:lpstr>Office Theme</vt:lpstr>
      <vt:lpstr>Language Processing System &amp;  compiler phases </vt:lpstr>
      <vt:lpstr>Language Processing System</vt:lpstr>
      <vt:lpstr>preprocessor</vt:lpstr>
      <vt:lpstr>COMPILER</vt:lpstr>
      <vt:lpstr>ASSEMBLER</vt:lpstr>
      <vt:lpstr>INTERPRETER</vt:lpstr>
      <vt:lpstr>Advantages and disadvantage of interpreter </vt:lpstr>
      <vt:lpstr>LOADER AND LINK-EDITOR:</vt:lpstr>
      <vt:lpstr>Phases of a compiler</vt:lpstr>
      <vt:lpstr>PowerPoint Presentation</vt:lpstr>
      <vt:lpstr>1- Lexical Analysis</vt:lpstr>
      <vt:lpstr>example</vt:lpstr>
      <vt:lpstr>2- Syntax Analysis</vt:lpstr>
      <vt:lpstr>The output of this phase is shown in the following figure</vt:lpstr>
      <vt:lpstr>3- Semantic Analysis</vt:lpstr>
      <vt:lpstr>PowerPoint Presentation</vt:lpstr>
      <vt:lpstr>4- Intermediate Code Generation</vt:lpstr>
      <vt:lpstr>PowerPoint Presentation</vt:lpstr>
      <vt:lpstr>5- Code Optimization</vt:lpstr>
      <vt:lpstr>6- Code Generation</vt:lpstr>
      <vt:lpstr>PowerPoint Presentation</vt:lpstr>
      <vt:lpstr>Code generation example in details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Saja Almodhafar</dc:creator>
  <cp:lastModifiedBy>Maher</cp:lastModifiedBy>
  <cp:revision>34</cp:revision>
  <dcterms:created xsi:type="dcterms:W3CDTF">2020-12-14T07:09:31Z</dcterms:created>
  <dcterms:modified xsi:type="dcterms:W3CDTF">2022-09-11T06:59:41Z</dcterms:modified>
</cp:coreProperties>
</file>